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8" r:id="rId2"/>
    <p:sldId id="291" r:id="rId3"/>
    <p:sldId id="275" r:id="rId4"/>
    <p:sldId id="260" r:id="rId5"/>
    <p:sldId id="274"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0" r:id="rId19"/>
    <p:sldId id="263" r:id="rId20"/>
    <p:sldId id="268" r:id="rId21"/>
    <p:sldId id="279" r:id="rId22"/>
  </p:sldIdLst>
  <p:sldSz cx="12192000" cy="6858000"/>
  <p:notesSz cx="6761163" cy="9942513"/>
  <p:embeddedFontLst>
    <p:embeddedFont>
      <p:font typeface="等线" charset="-122"/>
      <p:regular r:id="rId24"/>
      <p:bold r:id="rId25"/>
    </p:embeddedFont>
    <p:embeddedFont>
      <p:font typeface="Impact" pitchFamily="34" charset="0"/>
      <p:regular r:id="rId26"/>
    </p:embeddedFont>
    <p:embeddedFont>
      <p:font typeface="微软雅黑" pitchFamily="34" charset="-122"/>
      <p:regular r:id="rId27"/>
      <p:bold r:id="rId28"/>
    </p:embeddedFont>
    <p:embeddedFont>
      <p:font typeface="等线 Light" charset="-122"/>
      <p:regular r:id="rId29"/>
    </p:embeddedFont>
    <p:embeddedFont>
      <p:font typeface="Calibri" pitchFamily="34" charset="0"/>
      <p:regular r:id="rId30"/>
      <p:bold r:id="rId31"/>
      <p:italic r:id="rId32"/>
      <p:boldItalic r:id="rId33"/>
    </p:embeddedFont>
    <p:embeddedFont>
      <p:font typeface="黑体" pitchFamily="49"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8A2A0"/>
    <a:srgbClr val="6C92C0"/>
    <a:srgbClr val="B0C4DD"/>
    <a:srgbClr val="A4D6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9239" autoAdjust="0"/>
  </p:normalViewPr>
  <p:slideViewPr>
    <p:cSldViewPr snapToGrid="0" showGuides="1">
      <p:cViewPr>
        <p:scale>
          <a:sx n="80" d="100"/>
          <a:sy n="80" d="100"/>
        </p:scale>
        <p:origin x="66" y="-396"/>
      </p:cViewPr>
      <p:guideLst>
        <p:guide orient="horz" pos="213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A109EA2A-4C48-4C61-B30A-DAB1A3E93B21}" type="datetimeFigureOut">
              <a:rPr lang="zh-CN" altLang="en-US" smtClean="0"/>
              <a:pPr/>
              <a:t>2018-03-20</a:t>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74B31000-9408-426B-B873-D4C066E48AF8}" type="slidenum">
              <a:rPr lang="zh-CN" altLang="en-US" smtClean="0"/>
              <a:pPr/>
              <a:t>‹#›</a:t>
            </a:fld>
            <a:endParaRPr lang="zh-CN" altLang="en-US"/>
          </a:p>
        </p:txBody>
      </p:sp>
    </p:spTree>
    <p:extLst>
      <p:ext uri="{BB962C8B-B14F-4D97-AF65-F5344CB8AC3E}">
        <p14:creationId xmlns:p14="http://schemas.microsoft.com/office/powerpoint/2010/main" xmlns="" val="364343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689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23843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92571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xssf.xdsisu.edu.cn/SFP_Share/Home/Inde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4696431" y="1097600"/>
            <a:ext cx="7495569" cy="5760400"/>
          </a:xfrm>
          <a:custGeom>
            <a:avLst/>
            <a:gdLst>
              <a:gd name="connsiteX0" fmla="*/ 4052585 w 7495569"/>
              <a:gd name="connsiteY0" fmla="*/ 0 h 5760400"/>
              <a:gd name="connsiteX1" fmla="*/ 7413052 w 7495569"/>
              <a:gd name="connsiteY1" fmla="*/ 1786746 h 5760400"/>
              <a:gd name="connsiteX2" fmla="*/ 7495569 w 7495569"/>
              <a:gd name="connsiteY2" fmla="*/ 1922573 h 5760400"/>
              <a:gd name="connsiteX3" fmla="*/ 7495569 w 7495569"/>
              <a:gd name="connsiteY3" fmla="*/ 5760400 h 5760400"/>
              <a:gd name="connsiteX4" fmla="*/ 381273 w 7495569"/>
              <a:gd name="connsiteY4" fmla="*/ 5760400 h 5760400"/>
              <a:gd name="connsiteX5" fmla="*/ 318473 w 7495569"/>
              <a:gd name="connsiteY5" fmla="*/ 5630034 h 5760400"/>
              <a:gd name="connsiteX6" fmla="*/ 0 w 7495569"/>
              <a:gd name="connsiteY6" fmla="*/ 4052585 h 5760400"/>
              <a:gd name="connsiteX7" fmla="*/ 4052585 w 7495569"/>
              <a:gd name="connsiteY7" fmla="*/ 0 h 57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5569" h="5760400">
                <a:moveTo>
                  <a:pt x="4052585" y="0"/>
                </a:moveTo>
                <a:cubicBezTo>
                  <a:pt x="5451448" y="0"/>
                  <a:pt x="6684773" y="708752"/>
                  <a:pt x="7413052" y="1786746"/>
                </a:cubicBezTo>
                <a:lnTo>
                  <a:pt x="7495569" y="1922573"/>
                </a:lnTo>
                <a:lnTo>
                  <a:pt x="7495569" y="5760400"/>
                </a:lnTo>
                <a:lnTo>
                  <a:pt x="381273" y="5760400"/>
                </a:lnTo>
                <a:lnTo>
                  <a:pt x="318473" y="5630034"/>
                </a:lnTo>
                <a:cubicBezTo>
                  <a:pt x="113401" y="5145190"/>
                  <a:pt x="0" y="4612131"/>
                  <a:pt x="0" y="4052585"/>
                </a:cubicBezTo>
                <a:cubicBezTo>
                  <a:pt x="0" y="1814404"/>
                  <a:pt x="1814404" y="0"/>
                  <a:pt x="4052585" y="0"/>
                </a:cubicBez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0" y="0"/>
            <a:ext cx="11829889" cy="5878286"/>
          </a:xfrm>
          <a:custGeom>
            <a:avLst/>
            <a:gdLst>
              <a:gd name="connsiteX0" fmla="*/ 0 w 11829889"/>
              <a:gd name="connsiteY0" fmla="*/ 0 h 6022170"/>
              <a:gd name="connsiteX1" fmla="*/ 11829889 w 11829889"/>
              <a:gd name="connsiteY1" fmla="*/ 0 h 6022170"/>
              <a:gd name="connsiteX2" fmla="*/ 11638999 w 11829889"/>
              <a:gd name="connsiteY2" fmla="*/ 372708 h 6022170"/>
              <a:gd name="connsiteX3" fmla="*/ 2146897 w 11829889"/>
              <a:gd name="connsiteY3" fmla="*/ 6022170 h 6022170"/>
              <a:gd name="connsiteX4" fmla="*/ 502925 w 11829889"/>
              <a:gd name="connsiteY4" fmla="*/ 5897788 h 6022170"/>
              <a:gd name="connsiteX5" fmla="*/ 0 w 11829889"/>
              <a:gd name="connsiteY5" fmla="*/ 5807975 h 602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9889" h="6022170">
                <a:moveTo>
                  <a:pt x="0" y="0"/>
                </a:moveTo>
                <a:lnTo>
                  <a:pt x="11829889" y="0"/>
                </a:lnTo>
                <a:lnTo>
                  <a:pt x="11638999" y="372708"/>
                </a:lnTo>
                <a:cubicBezTo>
                  <a:pt x="9810981" y="3737782"/>
                  <a:pt x="6245713" y="6022170"/>
                  <a:pt x="2146897" y="6022170"/>
                </a:cubicBezTo>
                <a:cubicBezTo>
                  <a:pt x="1587968" y="6022170"/>
                  <a:pt x="1038959" y="5979692"/>
                  <a:pt x="502925" y="5897788"/>
                </a:cubicBezTo>
                <a:lnTo>
                  <a:pt x="0" y="5807975"/>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7021" y="3069322"/>
            <a:ext cx="5791970" cy="646331"/>
          </a:xfrm>
          <a:prstGeom prst="rect">
            <a:avLst/>
          </a:prstGeom>
          <a:noFill/>
        </p:spPr>
        <p:txBody>
          <a:bodyPr wrap="none" rtlCol="0">
            <a:spAutoFit/>
          </a:bodyPr>
          <a:lstStyle/>
          <a:p>
            <a:r>
              <a:rPr lang="en-US" altLang="zh-CN" sz="3600" b="1" dirty="0" smtClean="0">
                <a:solidFill>
                  <a:schemeClr val="bg1"/>
                </a:solidFill>
                <a:latin typeface="Gotham Rounded Medium" panose="02000000000000000000" pitchFamily="50" charset="0"/>
              </a:rPr>
              <a:t>    —</a:t>
            </a:r>
            <a:r>
              <a:rPr lang="zh-CN" altLang="en-US" sz="3600" b="1" dirty="0" smtClean="0">
                <a:solidFill>
                  <a:schemeClr val="bg1"/>
                </a:solidFill>
                <a:latin typeface="Gotham Rounded Medium" panose="02000000000000000000" pitchFamily="50" charset="0"/>
              </a:rPr>
              <a:t>财务网上报销预约系统</a:t>
            </a:r>
            <a:endParaRPr lang="zh-CN" altLang="en-US" sz="3600" b="1" dirty="0">
              <a:solidFill>
                <a:schemeClr val="bg1"/>
              </a:solidFill>
              <a:latin typeface="Gotham Rounded Medium" panose="02000000000000000000" pitchFamily="50" charset="0"/>
            </a:endParaRPr>
          </a:p>
        </p:txBody>
      </p:sp>
      <p:sp>
        <p:nvSpPr>
          <p:cNvPr id="7" name="文本框 6"/>
          <p:cNvSpPr txBox="1"/>
          <p:nvPr/>
        </p:nvSpPr>
        <p:spPr>
          <a:xfrm>
            <a:off x="296955" y="4579307"/>
            <a:ext cx="3908442" cy="276999"/>
          </a:xfrm>
          <a:prstGeom prst="rect">
            <a:avLst/>
          </a:prstGeom>
          <a:solidFill>
            <a:schemeClr val="bg1"/>
          </a:solidFill>
        </p:spPr>
        <p:txBody>
          <a:bodyPr wrap="none" rtlCol="0">
            <a:spAutoFit/>
          </a:bodyPr>
          <a:lstStyle/>
          <a:p>
            <a:r>
              <a:rPr lang="zh-CN" altLang="en-US" sz="1200" dirty="0" smtClean="0">
                <a:solidFill>
                  <a:schemeClr val="accent1">
                    <a:lumMod val="75000"/>
                  </a:schemeClr>
                </a:solidFill>
              </a:rPr>
              <a:t>网址：</a:t>
            </a:r>
            <a:r>
              <a:rPr lang="en-US" altLang="zh-CN" sz="1200" dirty="0" smtClean="0">
                <a:solidFill>
                  <a:schemeClr val="accent1">
                    <a:lumMod val="75000"/>
                  </a:schemeClr>
                </a:solidFill>
                <a:hlinkClick r:id="rId2"/>
              </a:rPr>
              <a:t>http://xssf.xdsisu.edu.cn/SFP_Share/Home/Index</a:t>
            </a:r>
            <a:endParaRPr lang="zh-CN" altLang="en-US" sz="1200" dirty="0">
              <a:solidFill>
                <a:schemeClr val="accent1">
                  <a:lumMod val="75000"/>
                </a:schemeClr>
              </a:solidFill>
            </a:endParaRPr>
          </a:p>
        </p:txBody>
      </p:sp>
      <p:sp>
        <p:nvSpPr>
          <p:cNvPr id="10" name="矩形 9"/>
          <p:cNvSpPr/>
          <p:nvPr/>
        </p:nvSpPr>
        <p:spPr>
          <a:xfrm>
            <a:off x="737021" y="2330659"/>
            <a:ext cx="5472973" cy="923330"/>
          </a:xfrm>
          <a:prstGeom prst="rect">
            <a:avLst/>
          </a:prstGeom>
        </p:spPr>
        <p:txBody>
          <a:bodyPr wrap="none">
            <a:spAutoFit/>
          </a:bodyPr>
          <a:lstStyle/>
          <a:p>
            <a:r>
              <a:rPr lang="zh-CN" altLang="en-US" sz="5400" b="1" dirty="0" smtClean="0">
                <a:solidFill>
                  <a:schemeClr val="bg1"/>
                </a:solidFill>
                <a:latin typeface="Gotham Rounded Medium" panose="02000000000000000000" pitchFamily="50" charset="0"/>
              </a:rPr>
              <a:t>操作培训与指南</a:t>
            </a:r>
            <a:r>
              <a:rPr lang="en-US" altLang="zh-CN" sz="5400" b="1" dirty="0" smtClean="0">
                <a:solidFill>
                  <a:schemeClr val="bg1"/>
                </a:solidFill>
                <a:latin typeface="Gotham Rounded Medium" panose="02000000000000000000" pitchFamily="50" charset="0"/>
              </a:rPr>
              <a:t> </a:t>
            </a:r>
            <a:endParaRPr lang="zh-CN" altLang="en-US" sz="5400" dirty="0"/>
          </a:p>
        </p:txBody>
      </p:sp>
      <p:sp>
        <p:nvSpPr>
          <p:cNvPr id="13" name="文本框 12"/>
          <p:cNvSpPr txBox="1"/>
          <p:nvPr/>
        </p:nvSpPr>
        <p:spPr>
          <a:xfrm>
            <a:off x="768553" y="3776353"/>
            <a:ext cx="6034267" cy="338554"/>
          </a:xfrm>
          <a:prstGeom prst="rect">
            <a:avLst/>
          </a:prstGeom>
          <a:noFill/>
        </p:spPr>
        <p:txBody>
          <a:bodyPr wrap="square" rtlCol="0">
            <a:spAutoFit/>
          </a:bodyPr>
          <a:lstStyle/>
          <a:p>
            <a:r>
              <a:rPr lang="zh-CN" altLang="en-US" sz="1600" dirty="0" smtClean="0">
                <a:solidFill>
                  <a:srgbClr val="FFFF00"/>
                </a:solidFill>
              </a:rPr>
              <a:t>浏览器选择只能选“火狐”</a:t>
            </a:r>
            <a:endParaRPr lang="zh-CN" altLang="en-US" sz="1600" dirty="0">
              <a:solidFill>
                <a:srgbClr val="FFFF00"/>
              </a:solidFill>
            </a:endParaRPr>
          </a:p>
        </p:txBody>
      </p:sp>
      <p:sp>
        <p:nvSpPr>
          <p:cNvPr id="14" name="矩形 13"/>
          <p:cNvSpPr/>
          <p:nvPr/>
        </p:nvSpPr>
        <p:spPr>
          <a:xfrm>
            <a:off x="1797830" y="4348475"/>
            <a:ext cx="184731" cy="369332"/>
          </a:xfrm>
          <a:prstGeom prst="rect">
            <a:avLst/>
          </a:prstGeom>
        </p:spPr>
        <p:txBody>
          <a:bodyPr wrap="none">
            <a:spAutoFit/>
          </a:bodyPr>
          <a:lstStyle/>
          <a:p>
            <a:endParaRPr lang="zh-CN" altLang="en-US"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3349459" y="3824721"/>
            <a:ext cx="742950" cy="704850"/>
          </a:xfrm>
          <a:prstGeom prst="rect">
            <a:avLst/>
          </a:prstGeom>
          <a:noFill/>
          <a:ln w="9525">
            <a:noFill/>
            <a:miter lim="800000"/>
            <a:headEnd/>
            <a:tailEnd/>
          </a:ln>
        </p:spPr>
      </p:pic>
      <p:sp>
        <p:nvSpPr>
          <p:cNvPr id="11" name="TextBox 10"/>
          <p:cNvSpPr txBox="1"/>
          <p:nvPr/>
        </p:nvSpPr>
        <p:spPr>
          <a:xfrm>
            <a:off x="795647" y="4061361"/>
            <a:ext cx="2054431" cy="461665"/>
          </a:xfrm>
          <a:prstGeom prst="rect">
            <a:avLst/>
          </a:prstGeom>
          <a:noFill/>
        </p:spPr>
        <p:txBody>
          <a:bodyPr wrap="square" rtlCol="0">
            <a:spAutoFit/>
          </a:bodyPr>
          <a:lstStyle/>
          <a:p>
            <a:r>
              <a:rPr lang="zh-CN" altLang="en-US" sz="1200" dirty="0" smtClean="0">
                <a:solidFill>
                  <a:srgbClr val="FFFF00"/>
                </a:solidFill>
              </a:rPr>
              <a:t>使用其他浏览器会影响打印格式或是有些模块显示不出</a:t>
            </a:r>
            <a:endParaRPr lang="zh-CN" altLang="en-US" sz="1200" dirty="0">
              <a:solidFill>
                <a:srgbClr val="FFFF00"/>
              </a:solidFill>
            </a:endParaRPr>
          </a:p>
        </p:txBody>
      </p:sp>
      <p:sp>
        <p:nvSpPr>
          <p:cNvPr id="3" name="TextBox 2"/>
          <p:cNvSpPr txBox="1"/>
          <p:nvPr/>
        </p:nvSpPr>
        <p:spPr>
          <a:xfrm>
            <a:off x="7576457" y="5269836"/>
            <a:ext cx="4217877" cy="1015663"/>
          </a:xfrm>
          <a:prstGeom prst="rect">
            <a:avLst/>
          </a:prstGeom>
          <a:noFill/>
        </p:spPr>
        <p:txBody>
          <a:bodyPr wrap="square" rtlCol="0">
            <a:spAutoFit/>
          </a:bodyPr>
          <a:lstStyle/>
          <a:p>
            <a:r>
              <a:rPr lang="zh-CN" altLang="en-US" sz="1400" dirty="0" smtClean="0"/>
              <a:t>试运行时间： </a:t>
            </a:r>
            <a:endParaRPr lang="en-US" altLang="zh-CN" sz="1400" dirty="0" smtClean="0"/>
          </a:p>
          <a:p>
            <a:endParaRPr lang="en-US" altLang="zh-CN" sz="1400" dirty="0"/>
          </a:p>
          <a:p>
            <a:r>
              <a:rPr lang="en-US" altLang="zh-CN" sz="1400" dirty="0" smtClean="0">
                <a:solidFill>
                  <a:srgbClr val="FF0000"/>
                </a:solidFill>
              </a:rPr>
              <a:t>2018</a:t>
            </a:r>
            <a:r>
              <a:rPr lang="zh-CN" altLang="zh-CN" sz="1400" dirty="0">
                <a:solidFill>
                  <a:srgbClr val="FF0000"/>
                </a:solidFill>
              </a:rPr>
              <a:t>年</a:t>
            </a:r>
            <a:r>
              <a:rPr lang="en-US" altLang="zh-CN" sz="1400" dirty="0">
                <a:solidFill>
                  <a:srgbClr val="FF0000"/>
                </a:solidFill>
              </a:rPr>
              <a:t>4</a:t>
            </a:r>
            <a:r>
              <a:rPr lang="zh-CN" altLang="zh-CN" sz="1400" dirty="0">
                <a:solidFill>
                  <a:srgbClr val="FF0000"/>
                </a:solidFill>
              </a:rPr>
              <a:t>月</a:t>
            </a:r>
            <a:r>
              <a:rPr lang="en-US" altLang="zh-CN" sz="1400" dirty="0">
                <a:solidFill>
                  <a:srgbClr val="FF0000"/>
                </a:solidFill>
              </a:rPr>
              <a:t>1</a:t>
            </a:r>
            <a:r>
              <a:rPr lang="zh-CN" altLang="zh-CN" sz="1400" dirty="0">
                <a:solidFill>
                  <a:srgbClr val="FF0000"/>
                </a:solidFill>
              </a:rPr>
              <a:t>日至</a:t>
            </a:r>
            <a:r>
              <a:rPr lang="en-US" altLang="zh-CN" sz="1400" dirty="0">
                <a:solidFill>
                  <a:srgbClr val="FF0000"/>
                </a:solidFill>
              </a:rPr>
              <a:t>2018</a:t>
            </a:r>
            <a:r>
              <a:rPr lang="zh-CN" altLang="zh-CN" sz="1400" dirty="0">
                <a:solidFill>
                  <a:srgbClr val="FF0000"/>
                </a:solidFill>
              </a:rPr>
              <a:t>年</a:t>
            </a:r>
            <a:r>
              <a:rPr lang="en-US" altLang="zh-CN" sz="1400" dirty="0">
                <a:solidFill>
                  <a:srgbClr val="FF0000"/>
                </a:solidFill>
              </a:rPr>
              <a:t>12</a:t>
            </a:r>
            <a:r>
              <a:rPr lang="zh-CN" altLang="zh-CN" sz="1400" dirty="0">
                <a:solidFill>
                  <a:srgbClr val="FF0000"/>
                </a:solidFill>
              </a:rPr>
              <a:t>月</a:t>
            </a:r>
            <a:r>
              <a:rPr lang="en-US" altLang="zh-CN" sz="1400" dirty="0">
                <a:solidFill>
                  <a:srgbClr val="FF0000"/>
                </a:solidFill>
              </a:rPr>
              <a:t>31</a:t>
            </a:r>
            <a:r>
              <a:rPr lang="zh-CN" altLang="zh-CN" sz="1400" dirty="0" smtClean="0">
                <a:solidFill>
                  <a:srgbClr val="FF0000"/>
                </a:solidFill>
              </a:rPr>
              <a:t>日</a:t>
            </a:r>
            <a:endParaRPr lang="zh-CN" altLang="zh-CN" sz="1400" dirty="0">
              <a:solidFill>
                <a:srgbClr val="FF0000"/>
              </a:solidFill>
            </a:endParaRPr>
          </a:p>
          <a:p>
            <a:endParaRPr lang="zh-CN" altLang="en-US" dirty="0"/>
          </a:p>
        </p:txBody>
      </p:sp>
    </p:spTree>
    <p:extLst>
      <p:ext uri="{BB962C8B-B14F-4D97-AF65-F5344CB8AC3E}">
        <p14:creationId xmlns:p14="http://schemas.microsoft.com/office/powerpoint/2010/main" xmlns="" val="256447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500"/>
                                        <p:tgtEl>
                                          <p:spTgt spid="1026"/>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Horizontal)">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15673" y="590853"/>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3074" name="Picture 2"/>
          <p:cNvPicPr>
            <a:picLocks noChangeAspect="1" noChangeArrowheads="1"/>
          </p:cNvPicPr>
          <p:nvPr/>
        </p:nvPicPr>
        <p:blipFill>
          <a:blip r:embed="rId2" cstate="print"/>
          <a:srcRect/>
          <a:stretch>
            <a:fillRect/>
          </a:stretch>
        </p:blipFill>
        <p:spPr bwMode="auto">
          <a:xfrm>
            <a:off x="364486" y="1201510"/>
            <a:ext cx="9515475" cy="3409950"/>
          </a:xfrm>
          <a:prstGeom prst="rect">
            <a:avLst/>
          </a:prstGeom>
          <a:noFill/>
          <a:ln w="9525">
            <a:noFill/>
            <a:miter lim="800000"/>
            <a:headEnd/>
            <a:tailEnd/>
          </a:ln>
        </p:spPr>
      </p:pic>
      <p:sp>
        <p:nvSpPr>
          <p:cNvPr id="8" name="TextBox 7"/>
          <p:cNvSpPr txBox="1"/>
          <p:nvPr/>
        </p:nvSpPr>
        <p:spPr>
          <a:xfrm>
            <a:off x="4833256" y="4928260"/>
            <a:ext cx="5343896" cy="646331"/>
          </a:xfrm>
          <a:prstGeom prst="rect">
            <a:avLst/>
          </a:prstGeom>
          <a:noFill/>
        </p:spPr>
        <p:txBody>
          <a:bodyPr wrap="square" rtlCol="0">
            <a:spAutoFit/>
          </a:bodyPr>
          <a:lstStyle/>
          <a:p>
            <a:r>
              <a:rPr lang="zh-CN" altLang="en-US" dirty="0" smtClean="0"/>
              <a:t>周二和周五上午下午可以选择，点击加号，“显示预约内容”点击“预约”。</a:t>
            </a:r>
            <a:endParaRPr lang="zh-CN" altLang="en-US" dirty="0"/>
          </a:p>
        </p:txBody>
      </p:sp>
      <p:pic>
        <p:nvPicPr>
          <p:cNvPr id="3075" name="Picture 3"/>
          <p:cNvPicPr>
            <a:picLocks noChangeAspect="1" noChangeArrowheads="1"/>
          </p:cNvPicPr>
          <p:nvPr/>
        </p:nvPicPr>
        <p:blipFill>
          <a:blip r:embed="rId3" cstate="print"/>
          <a:srcRect/>
          <a:stretch>
            <a:fillRect/>
          </a:stretch>
        </p:blipFill>
        <p:spPr bwMode="auto">
          <a:xfrm>
            <a:off x="699779" y="4195577"/>
            <a:ext cx="3714750" cy="2266950"/>
          </a:xfrm>
          <a:prstGeom prst="rect">
            <a:avLst/>
          </a:prstGeom>
          <a:noFill/>
          <a:ln w="9525">
            <a:noFill/>
            <a:miter lim="800000"/>
            <a:headEnd/>
            <a:tailEnd/>
          </a:ln>
        </p:spPr>
      </p:pic>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18790" y="0"/>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4098" name="Picture 2"/>
          <p:cNvPicPr>
            <a:picLocks noChangeAspect="1" noChangeArrowheads="1"/>
          </p:cNvPicPr>
          <p:nvPr/>
        </p:nvPicPr>
        <p:blipFill>
          <a:blip r:embed="rId2" cstate="print"/>
          <a:srcRect/>
          <a:stretch>
            <a:fillRect/>
          </a:stretch>
        </p:blipFill>
        <p:spPr bwMode="auto">
          <a:xfrm>
            <a:off x="1197305" y="368877"/>
            <a:ext cx="9344025" cy="6286500"/>
          </a:xfrm>
          <a:prstGeom prst="rect">
            <a:avLst/>
          </a:prstGeom>
          <a:noFill/>
          <a:ln w="9525">
            <a:noFill/>
            <a:miter lim="800000"/>
            <a:headEnd/>
            <a:tailEnd/>
          </a:ln>
        </p:spPr>
      </p:pic>
      <p:sp>
        <p:nvSpPr>
          <p:cNvPr id="9" name="TextBox 8"/>
          <p:cNvSpPr txBox="1"/>
          <p:nvPr/>
        </p:nvSpPr>
        <p:spPr>
          <a:xfrm>
            <a:off x="10652166" y="190005"/>
            <a:ext cx="1199408" cy="6463308"/>
          </a:xfrm>
          <a:prstGeom prst="rect">
            <a:avLst/>
          </a:prstGeom>
          <a:noFill/>
        </p:spPr>
        <p:txBody>
          <a:bodyPr wrap="square" rtlCol="0">
            <a:spAutoFit/>
          </a:bodyPr>
          <a:lstStyle/>
          <a:p>
            <a:r>
              <a:rPr lang="zh-CN" altLang="en-US" dirty="0" smtClean="0">
                <a:solidFill>
                  <a:schemeClr val="accent5">
                    <a:lumMod val="75000"/>
                  </a:schemeClr>
                </a:solidFill>
              </a:rPr>
              <a:t>最后打印出报销单。必须用“火狐”浏览器才能打印出正确的格式，该格式已按照财务凭证装订要求设置，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根据审批要求由相关领导签字后，完成日常报销事宜。</a:t>
            </a:r>
            <a:endParaRPr lang="zh-CN" altLang="en-US" dirty="0">
              <a:solidFill>
                <a:schemeClr val="accent5">
                  <a:lumMod val="75000"/>
                </a:schemeClr>
              </a:solidFill>
            </a:endParaRPr>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79794" y="590853"/>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sp>
        <p:nvSpPr>
          <p:cNvPr id="8" name="TextBox 7"/>
          <p:cNvSpPr txBox="1"/>
          <p:nvPr/>
        </p:nvSpPr>
        <p:spPr>
          <a:xfrm>
            <a:off x="10117777" y="1377538"/>
            <a:ext cx="1757548" cy="3970318"/>
          </a:xfrm>
          <a:prstGeom prst="rect">
            <a:avLst/>
          </a:prstGeom>
          <a:noFill/>
        </p:spPr>
        <p:txBody>
          <a:bodyPr wrap="square" rtlCol="0">
            <a:spAutoFit/>
          </a:bodyPr>
          <a:lstStyle/>
          <a:p>
            <a:r>
              <a:rPr lang="zh-CN" altLang="en-US" dirty="0" smtClean="0">
                <a:solidFill>
                  <a:srgbClr val="7030A0"/>
                </a:solidFill>
              </a:rPr>
              <a:t>注意点：报销事由必填，会议类型选择对应的类型，电子发票信息须录入。</a:t>
            </a:r>
            <a:endParaRPr lang="en-US" altLang="zh-CN" dirty="0" smtClean="0">
              <a:solidFill>
                <a:srgbClr val="7030A0"/>
              </a:solidFill>
            </a:endParaRPr>
          </a:p>
          <a:p>
            <a:r>
              <a:rPr lang="zh-CN" altLang="en-US" dirty="0" smtClean="0">
                <a:solidFill>
                  <a:srgbClr val="7030A0"/>
                </a:solidFill>
              </a:rPr>
              <a:t>如果有多个人一起参加会议可以通过“添加出差人员信息”添加信息，要求做到实事求是，谁垫付谁报销。</a:t>
            </a:r>
            <a:endParaRPr lang="zh-CN" altLang="en-US" dirty="0">
              <a:solidFill>
                <a:srgbClr val="7030A0"/>
              </a:solidFill>
            </a:endParaRPr>
          </a:p>
        </p:txBody>
      </p:sp>
      <p:pic>
        <p:nvPicPr>
          <p:cNvPr id="5123" name="Picture 3"/>
          <p:cNvPicPr>
            <a:picLocks noChangeAspect="1" noChangeArrowheads="1"/>
          </p:cNvPicPr>
          <p:nvPr/>
        </p:nvPicPr>
        <p:blipFill>
          <a:blip r:embed="rId2" cstate="print"/>
          <a:srcRect/>
          <a:stretch>
            <a:fillRect/>
          </a:stretch>
        </p:blipFill>
        <p:spPr bwMode="auto">
          <a:xfrm>
            <a:off x="574407" y="1006929"/>
            <a:ext cx="8810625" cy="5105400"/>
          </a:xfrm>
          <a:prstGeom prst="rect">
            <a:avLst/>
          </a:prstGeom>
          <a:noFill/>
          <a:ln w="9525">
            <a:noFill/>
            <a:miter lim="800000"/>
            <a:headEnd/>
            <a:tailEnd/>
          </a:ln>
        </p:spPr>
      </p:pic>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79793" y="590853"/>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sp>
        <p:nvSpPr>
          <p:cNvPr id="7" name="TextBox 6"/>
          <p:cNvSpPr txBox="1"/>
          <p:nvPr/>
        </p:nvSpPr>
        <p:spPr>
          <a:xfrm>
            <a:off x="890649" y="4393870"/>
            <a:ext cx="5652655" cy="1200329"/>
          </a:xfrm>
          <a:prstGeom prst="rect">
            <a:avLst/>
          </a:prstGeom>
          <a:noFill/>
        </p:spPr>
        <p:txBody>
          <a:bodyPr wrap="square" rtlCol="0">
            <a:spAutoFit/>
          </a:bodyPr>
          <a:lstStyle/>
          <a:p>
            <a:r>
              <a:rPr lang="zh-CN" altLang="en-US" dirty="0" smtClean="0"/>
              <a:t>差旅报销一般选择“个人银行卡”，“选择”校内人员的工号或名字确认信息后点下一步。如果一单报销单有多个收款人也是可以的，按“</a:t>
            </a:r>
            <a:r>
              <a:rPr lang="en-US" altLang="zh-CN" dirty="0" smtClean="0"/>
              <a:t>+</a:t>
            </a:r>
            <a:r>
              <a:rPr lang="zh-CN" altLang="en-US" dirty="0" smtClean="0"/>
              <a:t>”增加，分配好每人实收金额。</a:t>
            </a:r>
            <a:endParaRPr lang="zh-CN" altLang="en-US" dirty="0"/>
          </a:p>
        </p:txBody>
      </p:sp>
      <p:pic>
        <p:nvPicPr>
          <p:cNvPr id="1028" name="Picture 4"/>
          <p:cNvPicPr>
            <a:picLocks noChangeAspect="1" noChangeArrowheads="1"/>
          </p:cNvPicPr>
          <p:nvPr/>
        </p:nvPicPr>
        <p:blipFill>
          <a:blip r:embed="rId2" cstate="print"/>
          <a:srcRect/>
          <a:stretch>
            <a:fillRect/>
          </a:stretch>
        </p:blipFill>
        <p:spPr bwMode="auto">
          <a:xfrm>
            <a:off x="471550" y="1135578"/>
            <a:ext cx="9372600" cy="2971800"/>
          </a:xfrm>
          <a:prstGeom prst="rect">
            <a:avLst/>
          </a:prstGeom>
          <a:noFill/>
          <a:ln w="9525">
            <a:noFill/>
            <a:miter lim="800000"/>
            <a:headEnd/>
            <a:tailEnd/>
          </a:ln>
        </p:spPr>
      </p:pic>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2905" y="0"/>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pic>
        <p:nvPicPr>
          <p:cNvPr id="2050" name="Picture 2"/>
          <p:cNvPicPr>
            <a:picLocks noChangeAspect="1" noChangeArrowheads="1"/>
          </p:cNvPicPr>
          <p:nvPr/>
        </p:nvPicPr>
        <p:blipFill>
          <a:blip r:embed="rId2" cstate="print"/>
          <a:srcRect/>
          <a:stretch>
            <a:fillRect/>
          </a:stretch>
        </p:blipFill>
        <p:spPr bwMode="auto">
          <a:xfrm>
            <a:off x="1015402" y="371290"/>
            <a:ext cx="9401175" cy="6257925"/>
          </a:xfrm>
          <a:prstGeom prst="rect">
            <a:avLst/>
          </a:prstGeom>
          <a:noFill/>
          <a:ln w="9525">
            <a:noFill/>
            <a:miter lim="800000"/>
            <a:headEnd/>
            <a:tailEnd/>
          </a:ln>
        </p:spPr>
      </p:pic>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94785" y="0"/>
            <a:ext cx="5719836" cy="400110"/>
          </a:xfrm>
          <a:prstGeom prst="rect">
            <a:avLst/>
          </a:prstGeom>
        </p:spPr>
        <p:txBody>
          <a:bodyPr wrap="none">
            <a:spAutoFit/>
          </a:bodyPr>
          <a:lstStyle/>
          <a:p>
            <a:pPr algn="ctr"/>
            <a:r>
              <a:rPr lang="zh-CN" altLang="en-US" sz="2000" dirty="0" smtClean="0"/>
              <a:t>网上预约报销</a:t>
            </a:r>
            <a:r>
              <a:rPr lang="zh-CN" altLang="en-US" sz="2000" b="1" dirty="0" smtClean="0"/>
              <a:t>模块之二</a:t>
            </a:r>
            <a:r>
              <a:rPr lang="en-US" altLang="zh-CN" sz="2000" dirty="0" smtClean="0"/>
              <a:t>-----</a:t>
            </a:r>
            <a:r>
              <a:rPr lang="zh-CN" altLang="en-US" sz="2000" b="1" dirty="0" smtClean="0"/>
              <a:t>差旅费业务报销操作</a:t>
            </a:r>
            <a:endParaRPr lang="zh-CN" altLang="en-US" sz="2000" dirty="0"/>
          </a:p>
        </p:txBody>
      </p:sp>
      <p:pic>
        <p:nvPicPr>
          <p:cNvPr id="3074" name="Picture 2"/>
          <p:cNvPicPr>
            <a:picLocks noChangeAspect="1" noChangeArrowheads="1"/>
          </p:cNvPicPr>
          <p:nvPr/>
        </p:nvPicPr>
        <p:blipFill>
          <a:blip r:embed="rId2" cstate="print"/>
          <a:srcRect/>
          <a:stretch>
            <a:fillRect/>
          </a:stretch>
        </p:blipFill>
        <p:spPr bwMode="auto">
          <a:xfrm>
            <a:off x="481013" y="436170"/>
            <a:ext cx="9401175" cy="6047756"/>
          </a:xfrm>
          <a:prstGeom prst="rect">
            <a:avLst/>
          </a:prstGeom>
          <a:noFill/>
          <a:ln w="9525">
            <a:noFill/>
            <a:miter lim="800000"/>
            <a:headEnd/>
            <a:tailEnd/>
          </a:ln>
        </p:spPr>
      </p:pic>
      <p:sp>
        <p:nvSpPr>
          <p:cNvPr id="7" name="TextBox 6"/>
          <p:cNvSpPr txBox="1"/>
          <p:nvPr/>
        </p:nvSpPr>
        <p:spPr>
          <a:xfrm>
            <a:off x="9939647" y="653143"/>
            <a:ext cx="1888176" cy="3970318"/>
          </a:xfrm>
          <a:prstGeom prst="rect">
            <a:avLst/>
          </a:prstGeom>
          <a:noFill/>
        </p:spPr>
        <p:txBody>
          <a:bodyPr wrap="square" rtlCol="0">
            <a:spAutoFit/>
          </a:bodyPr>
          <a:lstStyle/>
          <a:p>
            <a:r>
              <a:rPr lang="zh-CN" altLang="en-US" dirty="0" smtClean="0">
                <a:solidFill>
                  <a:schemeClr val="accent5">
                    <a:lumMod val="75000"/>
                  </a:schemeClr>
                </a:solidFill>
              </a:rPr>
              <a:t>最后打印出报销单。必须用“火狐”浏览器才能打印出正确的格式，该格式已按照财务凭证装订要求设置，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根据审批要求由相关领导签字后，完成日常报销事宜。</a:t>
            </a:r>
            <a:endParaRPr lang="zh-CN" altLang="en-US" dirty="0">
              <a:solidFill>
                <a:schemeClr val="accent5">
                  <a:lumMod val="75000"/>
                </a:schemeClr>
              </a:solidFill>
            </a:endParaRPr>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36273" y="590853"/>
            <a:ext cx="4945585"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4098" name="Picture 2"/>
          <p:cNvPicPr>
            <a:picLocks noChangeAspect="1" noChangeArrowheads="1"/>
          </p:cNvPicPr>
          <p:nvPr/>
        </p:nvPicPr>
        <p:blipFill>
          <a:blip r:embed="rId2" cstate="print"/>
          <a:srcRect/>
          <a:stretch>
            <a:fillRect/>
          </a:stretch>
        </p:blipFill>
        <p:spPr bwMode="auto">
          <a:xfrm>
            <a:off x="763670" y="1028639"/>
            <a:ext cx="9382125" cy="2498332"/>
          </a:xfrm>
          <a:prstGeom prst="rect">
            <a:avLst/>
          </a:prstGeom>
          <a:noFill/>
          <a:ln w="9525">
            <a:noFill/>
            <a:miter lim="800000"/>
            <a:headEnd/>
            <a:tailEnd/>
          </a:ln>
        </p:spPr>
      </p:pic>
      <p:sp>
        <p:nvSpPr>
          <p:cNvPr id="7" name="TextBox 6"/>
          <p:cNvSpPr txBox="1"/>
          <p:nvPr/>
        </p:nvSpPr>
        <p:spPr>
          <a:xfrm>
            <a:off x="10390909" y="1365662"/>
            <a:ext cx="1567543" cy="923330"/>
          </a:xfrm>
          <a:prstGeom prst="rect">
            <a:avLst/>
          </a:prstGeom>
          <a:noFill/>
        </p:spPr>
        <p:txBody>
          <a:bodyPr wrap="square" rtlCol="0">
            <a:spAutoFit/>
          </a:bodyPr>
          <a:lstStyle/>
          <a:p>
            <a:r>
              <a:rPr lang="zh-CN" altLang="en-US" dirty="0" smtClean="0"/>
              <a:t>借款事由必须填写，借款金额填制好。</a:t>
            </a:r>
            <a:endParaRPr lang="zh-CN" altLang="en-US" dirty="0"/>
          </a:p>
        </p:txBody>
      </p:sp>
      <p:pic>
        <p:nvPicPr>
          <p:cNvPr id="4099" name="Picture 3"/>
          <p:cNvPicPr>
            <a:picLocks noChangeAspect="1" noChangeArrowheads="1"/>
          </p:cNvPicPr>
          <p:nvPr/>
        </p:nvPicPr>
        <p:blipFill>
          <a:blip r:embed="rId3" cstate="print"/>
          <a:srcRect/>
          <a:stretch>
            <a:fillRect/>
          </a:stretch>
        </p:blipFill>
        <p:spPr bwMode="auto">
          <a:xfrm>
            <a:off x="547440" y="3653642"/>
            <a:ext cx="9458325" cy="2895600"/>
          </a:xfrm>
          <a:prstGeom prst="rect">
            <a:avLst/>
          </a:prstGeom>
          <a:noFill/>
          <a:ln w="9525">
            <a:noFill/>
            <a:miter lim="800000"/>
            <a:headEnd/>
            <a:tailEnd/>
          </a:ln>
        </p:spPr>
      </p:pic>
      <p:sp>
        <p:nvSpPr>
          <p:cNvPr id="9" name="TextBox 8"/>
          <p:cNvSpPr txBox="1"/>
          <p:nvPr/>
        </p:nvSpPr>
        <p:spPr>
          <a:xfrm>
            <a:off x="10379033" y="3384467"/>
            <a:ext cx="1484416" cy="2585323"/>
          </a:xfrm>
          <a:prstGeom prst="rect">
            <a:avLst/>
          </a:prstGeom>
          <a:noFill/>
        </p:spPr>
        <p:txBody>
          <a:bodyPr wrap="square" rtlCol="0">
            <a:spAutoFit/>
          </a:bodyPr>
          <a:lstStyle/>
          <a:p>
            <a:r>
              <a:rPr lang="zh-CN" altLang="en-US" dirty="0" smtClean="0"/>
              <a:t>借款支付方式为“支票”或“个人银行卡”。按照财务借款要求，勾选哪个结算方式并填写好详细信息。</a:t>
            </a:r>
            <a:endParaRPr lang="zh-CN" altLang="en-US" dirty="0"/>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98767" y="163342"/>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5122" name="Picture 2"/>
          <p:cNvPicPr>
            <a:picLocks noChangeAspect="1" noChangeArrowheads="1"/>
          </p:cNvPicPr>
          <p:nvPr/>
        </p:nvPicPr>
        <p:blipFill>
          <a:blip r:embed="rId2" cstate="print"/>
          <a:srcRect/>
          <a:stretch>
            <a:fillRect/>
          </a:stretch>
        </p:blipFill>
        <p:spPr bwMode="auto">
          <a:xfrm>
            <a:off x="402710" y="638175"/>
            <a:ext cx="9344025" cy="6219825"/>
          </a:xfrm>
          <a:prstGeom prst="rect">
            <a:avLst/>
          </a:prstGeom>
          <a:noFill/>
          <a:ln w="9525">
            <a:noFill/>
            <a:miter lim="800000"/>
            <a:headEnd/>
            <a:tailEnd/>
          </a:ln>
        </p:spPr>
      </p:pic>
      <p:sp>
        <p:nvSpPr>
          <p:cNvPr id="8" name="TextBox 7"/>
          <p:cNvSpPr txBox="1"/>
          <p:nvPr/>
        </p:nvSpPr>
        <p:spPr>
          <a:xfrm>
            <a:off x="9927771" y="546265"/>
            <a:ext cx="1923803" cy="5909310"/>
          </a:xfrm>
          <a:prstGeom prst="rect">
            <a:avLst/>
          </a:prstGeom>
          <a:noFill/>
        </p:spPr>
        <p:txBody>
          <a:bodyPr wrap="square" rtlCol="0">
            <a:spAutoFit/>
          </a:bodyPr>
          <a:lstStyle/>
          <a:p>
            <a:r>
              <a:rPr lang="zh-CN" altLang="en-US" dirty="0" smtClean="0">
                <a:solidFill>
                  <a:schemeClr val="accent5">
                    <a:lumMod val="75000"/>
                  </a:schemeClr>
                </a:solidFill>
              </a:rPr>
              <a:t>最后打印出报销单。必须用“火狐”浏览器才能打印出正确的格式，该格式已按照财务凭证装订要求设置，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根据审批要求由相关领导签字后，完成日常报销事宜。</a:t>
            </a:r>
            <a:endParaRPr lang="en-US" altLang="zh-CN" dirty="0" smtClean="0">
              <a:solidFill>
                <a:schemeClr val="accent5">
                  <a:lumMod val="75000"/>
                </a:schemeClr>
              </a:solidFill>
            </a:endParaRPr>
          </a:p>
          <a:p>
            <a:r>
              <a:rPr lang="zh-CN" altLang="en-US" dirty="0" smtClean="0">
                <a:solidFill>
                  <a:srgbClr val="FF0000"/>
                </a:solidFill>
              </a:rPr>
              <a:t>注意：借款单时会出来两联，一联为“借款单”、另一联为“借款单的冲账联”。</a:t>
            </a:r>
            <a:r>
              <a:rPr lang="zh-CN" altLang="en-US" dirty="0" smtClean="0"/>
              <a:t>冲账联使用见下说明。</a:t>
            </a:r>
            <a:endParaRPr lang="zh-CN" altLang="en-US" dirty="0"/>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6891" y="0"/>
            <a:ext cx="4945586" cy="400110"/>
          </a:xfrm>
          <a:prstGeom prst="rect">
            <a:avLst/>
          </a:prstGeom>
        </p:spPr>
        <p:txBody>
          <a:bodyPr wrap="none">
            <a:spAutoFit/>
          </a:bodyPr>
          <a:lstStyle/>
          <a:p>
            <a:pPr algn="ctr"/>
            <a:r>
              <a:rPr lang="zh-CN" altLang="en-US" sz="2000" dirty="0" smtClean="0"/>
              <a:t>网上预约报销</a:t>
            </a:r>
            <a:r>
              <a:rPr lang="zh-CN" altLang="en-US" sz="2000" b="1" dirty="0" smtClean="0"/>
              <a:t>模块之三</a:t>
            </a:r>
            <a:r>
              <a:rPr lang="en-US" altLang="zh-CN" sz="2000" dirty="0" smtClean="0"/>
              <a:t>-----</a:t>
            </a:r>
            <a:r>
              <a:rPr lang="zh-CN" altLang="en-US" sz="2000" b="1" dirty="0" smtClean="0"/>
              <a:t>借款业务操作</a:t>
            </a:r>
            <a:endParaRPr lang="zh-CN" altLang="en-US" sz="2000" dirty="0"/>
          </a:p>
        </p:txBody>
      </p:sp>
      <p:pic>
        <p:nvPicPr>
          <p:cNvPr id="6146" name="Picture 2"/>
          <p:cNvPicPr>
            <a:picLocks noChangeAspect="1" noChangeArrowheads="1"/>
          </p:cNvPicPr>
          <p:nvPr/>
        </p:nvPicPr>
        <p:blipFill>
          <a:blip r:embed="rId2" cstate="print"/>
          <a:srcRect/>
          <a:stretch>
            <a:fillRect/>
          </a:stretch>
        </p:blipFill>
        <p:spPr bwMode="auto">
          <a:xfrm>
            <a:off x="1055915" y="404627"/>
            <a:ext cx="9296400" cy="6191250"/>
          </a:xfrm>
          <a:prstGeom prst="rect">
            <a:avLst/>
          </a:prstGeom>
          <a:noFill/>
          <a:ln w="9525">
            <a:noFill/>
            <a:miter lim="800000"/>
            <a:headEnd/>
            <a:tailEnd/>
          </a:ln>
        </p:spPr>
      </p:pic>
      <p:sp>
        <p:nvSpPr>
          <p:cNvPr id="7" name="TextBox 6"/>
          <p:cNvSpPr txBox="1"/>
          <p:nvPr/>
        </p:nvSpPr>
        <p:spPr>
          <a:xfrm>
            <a:off x="10331532" y="451262"/>
            <a:ext cx="1611086" cy="2585323"/>
          </a:xfrm>
          <a:prstGeom prst="rect">
            <a:avLst/>
          </a:prstGeom>
          <a:noFill/>
        </p:spPr>
        <p:txBody>
          <a:bodyPr wrap="square" rtlCol="0">
            <a:spAutoFit/>
          </a:bodyPr>
          <a:lstStyle/>
          <a:p>
            <a:r>
              <a:rPr lang="zh-CN" altLang="en-US" b="1" dirty="0" smtClean="0">
                <a:solidFill>
                  <a:srgbClr val="FF0000"/>
                </a:solidFill>
              </a:rPr>
              <a:t>借款单冲账联：</a:t>
            </a:r>
            <a:endParaRPr lang="en-US" altLang="zh-CN" b="1" dirty="0" smtClean="0">
              <a:solidFill>
                <a:srgbClr val="FF0000"/>
              </a:solidFill>
            </a:endParaRPr>
          </a:p>
          <a:p>
            <a:r>
              <a:rPr lang="zh-CN" altLang="en-US" dirty="0" smtClean="0"/>
              <a:t>等借款业务的发票取得后办理销账手续时使用。</a:t>
            </a:r>
            <a:endParaRPr lang="en-US" altLang="zh-CN" dirty="0" smtClean="0"/>
          </a:p>
          <a:p>
            <a:r>
              <a:rPr lang="zh-CN" altLang="en-US" dirty="0" smtClean="0"/>
              <a:t>冲账凭证按要求找领导签字，发票粘贴在冲账凭证后面。</a:t>
            </a:r>
            <a:endParaRPr lang="zh-CN" altLang="en-US" dirty="0"/>
          </a:p>
        </p:txBody>
      </p:sp>
      <p:sp>
        <p:nvSpPr>
          <p:cNvPr id="8" name="TextBox 7"/>
          <p:cNvSpPr txBox="1"/>
          <p:nvPr/>
        </p:nvSpPr>
        <p:spPr>
          <a:xfrm>
            <a:off x="10509662" y="3241963"/>
            <a:ext cx="1294411" cy="3416320"/>
          </a:xfrm>
          <a:prstGeom prst="rect">
            <a:avLst/>
          </a:prstGeom>
          <a:noFill/>
        </p:spPr>
        <p:txBody>
          <a:bodyPr wrap="square" rtlCol="0">
            <a:spAutoFit/>
          </a:bodyPr>
          <a:lstStyle/>
          <a:p>
            <a:r>
              <a:rPr lang="zh-CN" altLang="en-US" dirty="0" smtClean="0">
                <a:solidFill>
                  <a:srgbClr val="FF0000"/>
                </a:solidFill>
              </a:rPr>
              <a:t>注意：由于冲账凭证是在制作完借款单后一起打印的，所以要妥善保存，等取得发票一起交到财务处销账。</a:t>
            </a:r>
            <a:endParaRPr lang="zh-CN" altLang="en-US" dirty="0">
              <a:solidFill>
                <a:srgbClr val="FF0000"/>
              </a:solidFill>
            </a:endParaRPr>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348033" y="3893270"/>
            <a:ext cx="9521072" cy="0"/>
          </a:xfrm>
          <a:prstGeom prst="line">
            <a:avLst/>
          </a:prstGeom>
          <a:noFill/>
          <a:ln w="12700">
            <a:solidFill>
              <a:srgbClr val="48A2A0"/>
            </a:solidFill>
          </a:ln>
        </p:spPr>
        <p:style>
          <a:lnRef idx="2">
            <a:schemeClr val="accent1">
              <a:shade val="50000"/>
            </a:schemeClr>
          </a:lnRef>
          <a:fillRef idx="1">
            <a:schemeClr val="accent1"/>
          </a:fillRef>
          <a:effectRef idx="0">
            <a:schemeClr val="accent1"/>
          </a:effectRef>
          <a:fontRef idx="minor">
            <a:schemeClr val="lt1"/>
          </a:fontRef>
        </p:style>
      </p:cxnSp>
      <p:sp>
        <p:nvSpPr>
          <p:cNvPr id="3" name="椭圆 2"/>
          <p:cNvSpPr/>
          <p:nvPr/>
        </p:nvSpPr>
        <p:spPr>
          <a:xfrm>
            <a:off x="1253765" y="3799002"/>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flipV="1">
            <a:off x="2422562"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flipV="1">
            <a:off x="4623218"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V="1">
            <a:off x="5811938"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V="1">
            <a:off x="7957730" y="3841610"/>
            <a:ext cx="108000" cy="108000"/>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774837" y="3799002"/>
            <a:ext cx="188536" cy="188536"/>
          </a:xfrm>
          <a:prstGeom prst="ellipse">
            <a:avLst/>
          </a:prstGeom>
          <a:solidFill>
            <a:srgbClr val="48A2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3" idx="0"/>
          </p:cNvCxnSpPr>
          <p:nvPr/>
        </p:nvCxnSpPr>
        <p:spPr>
          <a:xfrm flipV="1">
            <a:off x="1348033" y="2336162"/>
            <a:ext cx="0" cy="1462840"/>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flipH="1" flipV="1">
            <a:off x="4673016" y="2336162"/>
            <a:ext cx="6866" cy="1505448"/>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flipH="1" flipV="1">
            <a:off x="8005538" y="2348251"/>
            <a:ext cx="1" cy="1493359"/>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flipH="1" flipV="1">
            <a:off x="10869105" y="3987538"/>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flipV="1">
            <a:off x="2469182" y="3949610"/>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flipV="1">
            <a:off x="5865938" y="3941822"/>
            <a:ext cx="6191" cy="1345362"/>
          </a:xfrm>
          <a:prstGeom prst="line">
            <a:avLst/>
          </a:prstGeom>
          <a:noFill/>
          <a:ln w="12700">
            <a:solidFill>
              <a:srgbClr val="6C92C0"/>
            </a:solidFill>
          </a:ln>
        </p:spPr>
        <p:style>
          <a:lnRef idx="2">
            <a:schemeClr val="accent1">
              <a:shade val="50000"/>
            </a:schemeClr>
          </a:lnRef>
          <a:fillRef idx="1">
            <a:schemeClr val="accent1"/>
          </a:fillRef>
          <a:effectRef idx="0">
            <a:schemeClr val="accent1"/>
          </a:effectRef>
          <a:fontRef idx="minor">
            <a:schemeClr val="lt1"/>
          </a:fontRef>
        </p:style>
      </p:cxnSp>
      <p:sp>
        <p:nvSpPr>
          <p:cNvPr id="15" name="矩形 14"/>
          <p:cNvSpPr/>
          <p:nvPr/>
        </p:nvSpPr>
        <p:spPr>
          <a:xfrm>
            <a:off x="1453868" y="2284502"/>
            <a:ext cx="2192845"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倪静艳</a:t>
            </a:r>
            <a:endParaRPr lang="en-US" altLang="zh-CN" sz="1400" dirty="0">
              <a:solidFill>
                <a:srgbClr val="48A2A0"/>
              </a:solidFill>
              <a:effectLst/>
              <a:ea typeface="Calibri" panose="020F0502020204030204" pitchFamily="34" charset="0"/>
            </a:endParaRPr>
          </a:p>
        </p:txBody>
      </p:sp>
      <p:sp>
        <p:nvSpPr>
          <p:cNvPr id="16" name="矩形 15"/>
          <p:cNvSpPr/>
          <p:nvPr/>
        </p:nvSpPr>
        <p:spPr>
          <a:xfrm>
            <a:off x="1453868" y="2599641"/>
            <a:ext cx="2112798" cy="830997"/>
          </a:xfrm>
          <a:prstGeom prst="rect">
            <a:avLst/>
          </a:prstGeom>
        </p:spPr>
        <p:txBody>
          <a:bodyPr wrap="square">
            <a:spAutoFit/>
          </a:bodyPr>
          <a:lstStyle/>
          <a:p>
            <a:r>
              <a:rPr lang="zh-CN" altLang="en-US" sz="1200" dirty="0" smtClean="0">
                <a:solidFill>
                  <a:schemeClr val="tx1">
                    <a:lumMod val="75000"/>
                    <a:lumOff val="25000"/>
                  </a:schemeClr>
                </a:solidFill>
              </a:rPr>
              <a:t>有关部门项目和其他项目预算方面的问题可以咨询；项目超支或是调整；网上预约劳务费接单人，可咨询。</a:t>
            </a:r>
            <a:endParaRPr lang="zh-CN" altLang="en-US" sz="1200" dirty="0">
              <a:solidFill>
                <a:schemeClr val="tx1">
                  <a:lumMod val="75000"/>
                  <a:lumOff val="25000"/>
                </a:schemeClr>
              </a:solidFill>
            </a:endParaRPr>
          </a:p>
        </p:txBody>
      </p:sp>
      <p:sp>
        <p:nvSpPr>
          <p:cNvPr id="17" name="矩形 16"/>
          <p:cNvSpPr/>
          <p:nvPr/>
        </p:nvSpPr>
        <p:spPr>
          <a:xfrm>
            <a:off x="4866437" y="2284502"/>
            <a:ext cx="2486786" cy="307777"/>
          </a:xfrm>
          <a:prstGeom prst="rect">
            <a:avLst/>
          </a:prstGeom>
        </p:spPr>
        <p:txBody>
          <a:bodyPr wrap="square">
            <a:spAutoFit/>
          </a:bodyPr>
          <a:lstStyle/>
          <a:p>
            <a:r>
              <a:rPr lang="zh-CN" altLang="en-US" sz="1400" dirty="0" smtClean="0">
                <a:solidFill>
                  <a:srgbClr val="48A2A0"/>
                </a:solidFill>
                <a:effectLst/>
                <a:ea typeface="Calibri" panose="020F0502020204030204" pitchFamily="34" charset="0"/>
              </a:rPr>
              <a:t>吴佳佳</a:t>
            </a:r>
            <a:endParaRPr lang="en-US" altLang="zh-CN" sz="1400" dirty="0">
              <a:solidFill>
                <a:srgbClr val="48A2A0"/>
              </a:solidFill>
              <a:effectLst/>
              <a:ea typeface="Calibri" panose="020F0502020204030204" pitchFamily="34" charset="0"/>
            </a:endParaRPr>
          </a:p>
        </p:txBody>
      </p:sp>
      <p:sp>
        <p:nvSpPr>
          <p:cNvPr id="18" name="矩形 17"/>
          <p:cNvSpPr/>
          <p:nvPr/>
        </p:nvSpPr>
        <p:spPr>
          <a:xfrm>
            <a:off x="4866437" y="2599641"/>
            <a:ext cx="2112798" cy="830997"/>
          </a:xfrm>
          <a:prstGeom prst="rect">
            <a:avLst/>
          </a:prstGeom>
        </p:spPr>
        <p:txBody>
          <a:bodyPr wrap="square">
            <a:spAutoFit/>
          </a:bodyPr>
          <a:lstStyle/>
          <a:p>
            <a:r>
              <a:rPr lang="zh-CN" altLang="en-US" sz="1200" dirty="0" smtClean="0">
                <a:solidFill>
                  <a:schemeClr val="tx1">
                    <a:lumMod val="75000"/>
                    <a:lumOff val="25000"/>
                  </a:schemeClr>
                </a:solidFill>
              </a:rPr>
              <a:t>关于报销方面的内容可以咨询；网上预约个人报销接单人；网上报销预约操作有问题可以咨询</a:t>
            </a:r>
            <a:endParaRPr lang="zh-CN" altLang="en-US" sz="1200" dirty="0">
              <a:solidFill>
                <a:schemeClr val="tx1">
                  <a:lumMod val="75000"/>
                  <a:lumOff val="25000"/>
                </a:schemeClr>
              </a:solidFill>
            </a:endParaRPr>
          </a:p>
        </p:txBody>
      </p:sp>
      <p:sp>
        <p:nvSpPr>
          <p:cNvPr id="19" name="矩形 18"/>
          <p:cNvSpPr/>
          <p:nvPr/>
        </p:nvSpPr>
        <p:spPr>
          <a:xfrm>
            <a:off x="8279006" y="2284502"/>
            <a:ext cx="2231881"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刘畅</a:t>
            </a:r>
            <a:endParaRPr lang="en-US" altLang="zh-CN" sz="1400" dirty="0">
              <a:solidFill>
                <a:srgbClr val="48A2A0"/>
              </a:solidFill>
              <a:effectLst/>
              <a:ea typeface="Calibri" panose="020F0502020204030204" pitchFamily="34" charset="0"/>
            </a:endParaRPr>
          </a:p>
        </p:txBody>
      </p:sp>
      <p:sp>
        <p:nvSpPr>
          <p:cNvPr id="20" name="矩形 19"/>
          <p:cNvSpPr/>
          <p:nvPr/>
        </p:nvSpPr>
        <p:spPr>
          <a:xfrm>
            <a:off x="8279006" y="2599641"/>
            <a:ext cx="2112798" cy="461665"/>
          </a:xfrm>
          <a:prstGeom prst="rect">
            <a:avLst/>
          </a:prstGeom>
        </p:spPr>
        <p:txBody>
          <a:bodyPr wrap="square">
            <a:spAutoFit/>
          </a:bodyPr>
          <a:lstStyle/>
          <a:p>
            <a:r>
              <a:rPr lang="zh-CN" altLang="en-US" sz="1200" dirty="0" smtClean="0">
                <a:solidFill>
                  <a:schemeClr val="tx1">
                    <a:lumMod val="75000"/>
                    <a:lumOff val="25000"/>
                  </a:schemeClr>
                </a:solidFill>
              </a:rPr>
              <a:t>校外资金到账查询；网上预约个人报销接单人，可咨询。</a:t>
            </a:r>
            <a:endParaRPr lang="zh-CN" altLang="en-US" sz="1200" dirty="0">
              <a:solidFill>
                <a:schemeClr val="tx1">
                  <a:lumMod val="75000"/>
                  <a:lumOff val="25000"/>
                </a:schemeClr>
              </a:solidFill>
            </a:endParaRPr>
          </a:p>
        </p:txBody>
      </p:sp>
      <p:sp>
        <p:nvSpPr>
          <p:cNvPr id="21" name="矩形 20"/>
          <p:cNvSpPr/>
          <p:nvPr/>
        </p:nvSpPr>
        <p:spPr>
          <a:xfrm>
            <a:off x="2572432" y="4023596"/>
            <a:ext cx="2383932"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刘佳燕</a:t>
            </a:r>
            <a:endParaRPr lang="en-US" altLang="zh-CN" sz="1400" dirty="0">
              <a:solidFill>
                <a:srgbClr val="48A2A0"/>
              </a:solidFill>
              <a:effectLst/>
              <a:ea typeface="Calibri" panose="020F0502020204030204" pitchFamily="34" charset="0"/>
            </a:endParaRPr>
          </a:p>
        </p:txBody>
      </p:sp>
      <p:sp>
        <p:nvSpPr>
          <p:cNvPr id="23" name="矩形 22"/>
          <p:cNvSpPr/>
          <p:nvPr/>
        </p:nvSpPr>
        <p:spPr>
          <a:xfrm>
            <a:off x="6107875" y="3952345"/>
            <a:ext cx="2383932" cy="369332"/>
          </a:xfrm>
          <a:prstGeom prst="rect">
            <a:avLst/>
          </a:prstGeom>
        </p:spPr>
        <p:txBody>
          <a:bodyPr wrap="square">
            <a:spAutoFit/>
          </a:bodyPr>
          <a:lstStyle/>
          <a:p>
            <a:r>
              <a:rPr lang="zh-CN" altLang="en-US" dirty="0" smtClean="0">
                <a:solidFill>
                  <a:srgbClr val="48A2A0"/>
                </a:solidFill>
                <a:ea typeface="Calibri" panose="020F0502020204030204" pitchFamily="34" charset="0"/>
              </a:rPr>
              <a:t>贺晨</a:t>
            </a:r>
            <a:endParaRPr lang="en-US" altLang="zh-CN" sz="1400" dirty="0">
              <a:solidFill>
                <a:srgbClr val="48A2A0"/>
              </a:solidFill>
              <a:effectLst/>
              <a:ea typeface="Calibri" panose="020F0502020204030204" pitchFamily="34" charset="0"/>
            </a:endParaRPr>
          </a:p>
        </p:txBody>
      </p:sp>
      <p:sp>
        <p:nvSpPr>
          <p:cNvPr id="33" name="椭圆 32"/>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hlinkClick r:id="rId2" action="ppaction://hlinksldjump"/>
          </p:cNvPr>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44023" y="448348"/>
            <a:ext cx="1986441" cy="400110"/>
          </a:xfrm>
          <a:prstGeom prst="rect">
            <a:avLst/>
          </a:prstGeom>
        </p:spPr>
        <p:txBody>
          <a:bodyPr wrap="none">
            <a:spAutoFit/>
          </a:bodyPr>
          <a:lstStyle/>
          <a:p>
            <a:r>
              <a:rPr lang="zh-CN" altLang="en-US" sz="2000" dirty="0" smtClean="0"/>
              <a:t>财务处</a:t>
            </a:r>
            <a:r>
              <a:rPr lang="zh-CN" altLang="en-US" sz="2000" b="1" dirty="0" smtClean="0">
                <a:solidFill>
                  <a:schemeClr val="tx1">
                    <a:lumMod val="75000"/>
                    <a:lumOff val="25000"/>
                  </a:schemeClr>
                </a:solidFill>
              </a:rPr>
              <a:t>财务人员</a:t>
            </a:r>
            <a:endParaRPr lang="zh-CN" altLang="en-US" sz="2000" b="1" dirty="0">
              <a:solidFill>
                <a:schemeClr val="tx1">
                  <a:lumMod val="75000"/>
                  <a:lumOff val="25000"/>
                </a:schemeClr>
              </a:solidFill>
            </a:endParaRPr>
          </a:p>
        </p:txBody>
      </p:sp>
      <p:sp>
        <p:nvSpPr>
          <p:cNvPr id="37" name="矩形 36"/>
          <p:cNvSpPr/>
          <p:nvPr/>
        </p:nvSpPr>
        <p:spPr>
          <a:xfrm>
            <a:off x="3321133" y="568519"/>
            <a:ext cx="6096000" cy="1200329"/>
          </a:xfrm>
          <a:prstGeom prst="rect">
            <a:avLst/>
          </a:prstGeom>
        </p:spPr>
        <p:txBody>
          <a:bodyPr>
            <a:spAutoFit/>
          </a:bodyPr>
          <a:lstStyle/>
          <a:p>
            <a:r>
              <a:rPr lang="zh-CN" altLang="en-US" dirty="0" smtClean="0"/>
              <a:t>负责预算控制老师：倪静艳</a:t>
            </a:r>
            <a:endParaRPr lang="en-US" altLang="zh-CN" dirty="0" smtClean="0"/>
          </a:p>
          <a:p>
            <a:r>
              <a:rPr lang="en-US" altLang="zh-CN" dirty="0" smtClean="0"/>
              <a:t>      </a:t>
            </a:r>
            <a:r>
              <a:rPr lang="zh-CN" altLang="en-US" dirty="0" smtClean="0"/>
              <a:t>负责预约报销老师：吴佳佳、刘畅</a:t>
            </a:r>
            <a:endParaRPr lang="en-US" altLang="zh-CN" dirty="0" smtClean="0"/>
          </a:p>
          <a:p>
            <a:r>
              <a:rPr lang="en-US" altLang="zh-CN" dirty="0" smtClean="0"/>
              <a:t>            </a:t>
            </a:r>
            <a:r>
              <a:rPr lang="zh-CN" altLang="en-US" dirty="0" smtClean="0"/>
              <a:t>负责预约转账老师：刘佳燕</a:t>
            </a:r>
            <a:endParaRPr lang="en-US" altLang="zh-CN" dirty="0" smtClean="0"/>
          </a:p>
          <a:p>
            <a:r>
              <a:rPr lang="zh-CN" altLang="en-US" dirty="0" smtClean="0"/>
              <a:t>                 负责学生津贴发放：贺晨</a:t>
            </a:r>
            <a:endParaRPr lang="en-US" altLang="zh-CN" dirty="0" smtClean="0"/>
          </a:p>
        </p:txBody>
      </p:sp>
      <p:sp>
        <p:nvSpPr>
          <p:cNvPr id="38" name="TextBox 37"/>
          <p:cNvSpPr txBox="1"/>
          <p:nvPr/>
        </p:nvSpPr>
        <p:spPr>
          <a:xfrm>
            <a:off x="2529444" y="4381995"/>
            <a:ext cx="2766950" cy="923330"/>
          </a:xfrm>
          <a:prstGeom prst="rect">
            <a:avLst/>
          </a:prstGeom>
          <a:noFill/>
        </p:spPr>
        <p:txBody>
          <a:bodyPr wrap="square" rtlCol="0">
            <a:spAutoFit/>
          </a:bodyPr>
          <a:lstStyle/>
          <a:p>
            <a:r>
              <a:rPr lang="zh-CN" altLang="en-US" dirty="0" smtClean="0"/>
              <a:t>网上预约</a:t>
            </a:r>
            <a:r>
              <a:rPr lang="en-US" altLang="zh-CN" dirty="0" smtClean="0"/>
              <a:t>——</a:t>
            </a:r>
            <a:r>
              <a:rPr lang="zh-CN" altLang="en-US" dirty="0" smtClean="0"/>
              <a:t>对公转账负责；转账接单预约，可咨询</a:t>
            </a:r>
            <a:endParaRPr lang="zh-CN" altLang="en-US" dirty="0"/>
          </a:p>
        </p:txBody>
      </p:sp>
      <p:sp>
        <p:nvSpPr>
          <p:cNvPr id="39" name="TextBox 38"/>
          <p:cNvSpPr txBox="1"/>
          <p:nvPr/>
        </p:nvSpPr>
        <p:spPr>
          <a:xfrm>
            <a:off x="6222670" y="4476997"/>
            <a:ext cx="3930733" cy="646331"/>
          </a:xfrm>
          <a:prstGeom prst="rect">
            <a:avLst/>
          </a:prstGeom>
          <a:noFill/>
        </p:spPr>
        <p:txBody>
          <a:bodyPr wrap="square" rtlCol="0">
            <a:spAutoFit/>
          </a:bodyPr>
          <a:lstStyle/>
          <a:p>
            <a:r>
              <a:rPr lang="zh-CN" altLang="en-US" dirty="0" smtClean="0"/>
              <a:t>网上预约</a:t>
            </a:r>
            <a:r>
              <a:rPr lang="en-US" altLang="zh-CN" dirty="0" smtClean="0"/>
              <a:t>——</a:t>
            </a:r>
            <a:r>
              <a:rPr lang="zh-CN" altLang="en-US" dirty="0" smtClean="0"/>
              <a:t>学生津补贴接单人，可咨询</a:t>
            </a:r>
            <a:endParaRPr lang="zh-CN" altLang="en-US" dirty="0"/>
          </a:p>
        </p:txBody>
      </p:sp>
    </p:spTree>
    <p:extLst>
      <p:ext uri="{BB962C8B-B14F-4D97-AF65-F5344CB8AC3E}">
        <p14:creationId xmlns:p14="http://schemas.microsoft.com/office/powerpoint/2010/main" xmlns="" val="295945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5402" y="1070160"/>
            <a:ext cx="1987325" cy="1071245"/>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itchFamily="34" charset="0"/>
                <a:ea typeface="微软雅黑" pitchFamily="34" charset="-122"/>
                <a:cs typeface="方正豪体简体" panose="03000509000000000000" pitchFamily="65" charset="-122"/>
              </a:defRPr>
            </a:lvl1pPr>
          </a:lstStyle>
          <a:p>
            <a:r>
              <a:rPr lang="en-US" altLang="zh-CN" sz="3200" dirty="0">
                <a:solidFill>
                  <a:schemeClr val="accent1"/>
                </a:solidFill>
              </a:rPr>
              <a:t>CONTENTS</a:t>
            </a:r>
          </a:p>
          <a:p>
            <a:endParaRPr lang="en-US" altLang="zh-CN" sz="3200" dirty="0">
              <a:solidFill>
                <a:schemeClr val="accent1"/>
              </a:solidFill>
            </a:endParaRPr>
          </a:p>
        </p:txBody>
      </p:sp>
      <p:sp>
        <p:nvSpPr>
          <p:cNvPr id="3" name="矩形 4"/>
          <p:cNvSpPr/>
          <p:nvPr/>
        </p:nvSpPr>
        <p:spPr>
          <a:xfrm>
            <a:off x="8543549" y="741845"/>
            <a:ext cx="2111715" cy="960755"/>
          </a:xfrm>
          <a:prstGeom prst="rect">
            <a:avLst/>
          </a:prstGeom>
          <a:effectLst/>
        </p:spPr>
        <p:txBody>
          <a:bodyPr wrap="square">
            <a:spAutoFit/>
          </a:bodyPr>
          <a:lstStyle/>
          <a:p>
            <a:pPr algn="just">
              <a:defRPr/>
            </a:pPr>
            <a:r>
              <a:rPr lang="zh-CN" altLang="en-US" sz="5330" b="1" dirty="0" smtClean="0">
                <a:solidFill>
                  <a:schemeClr val="accent1"/>
                </a:solidFill>
                <a:latin typeface="微软雅黑" pitchFamily="34" charset="-122"/>
                <a:ea typeface="微软雅黑" pitchFamily="34" charset="-122"/>
              </a:rPr>
              <a:t>目 录</a:t>
            </a:r>
            <a:endParaRPr lang="en-US" altLang="zh-CN" sz="5330" b="1" dirty="0">
              <a:solidFill>
                <a:schemeClr val="accent1"/>
              </a:solidFill>
              <a:latin typeface="微软雅黑" pitchFamily="34" charset="-122"/>
              <a:ea typeface="微软雅黑" pitchFamily="34" charset="-122"/>
            </a:endParaRPr>
          </a:p>
        </p:txBody>
      </p:sp>
      <p:cxnSp>
        <p:nvCxnSpPr>
          <p:cNvPr id="4" name="直接连接符 5"/>
          <p:cNvCxnSpPr/>
          <p:nvPr/>
        </p:nvCxnSpPr>
        <p:spPr>
          <a:xfrm flipH="1">
            <a:off x="2275990" y="1685750"/>
            <a:ext cx="8088612"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标题层"/>
          <p:cNvSpPr txBox="1"/>
          <p:nvPr/>
        </p:nvSpPr>
        <p:spPr bwMode="auto">
          <a:xfrm>
            <a:off x="2878364" y="2164741"/>
            <a:ext cx="799083" cy="501650"/>
          </a:xfrm>
          <a:prstGeom prst="rect">
            <a:avLst/>
          </a:prstGeom>
          <a:noFill/>
          <a:effectLst/>
        </p:spPr>
        <p:txBody>
          <a:bodyPr wrap="square">
            <a:spAutoFit/>
          </a:bodyPr>
          <a:lstStyle/>
          <a:p>
            <a:pPr algn="ctr">
              <a:defRPr/>
            </a:pPr>
            <a:r>
              <a:rPr lang="en-US" altLang="zh-CN" sz="2665" kern="0" dirty="0" smtClean="0">
                <a:solidFill>
                  <a:schemeClr val="accent1"/>
                </a:solidFill>
                <a:latin typeface="Impact" pitchFamily="34" charset="0"/>
                <a:ea typeface="微软雅黑" pitchFamily="34" charset="-122"/>
                <a:cs typeface="Arial" pitchFamily="34" charset="0"/>
              </a:rPr>
              <a:t>01</a:t>
            </a:r>
          </a:p>
        </p:txBody>
      </p:sp>
      <p:cxnSp>
        <p:nvCxnSpPr>
          <p:cNvPr id="6" name="直接连接符 70"/>
          <p:cNvCxnSpPr/>
          <p:nvPr/>
        </p:nvCxnSpPr>
        <p:spPr>
          <a:xfrm>
            <a:off x="3816609" y="2235333"/>
            <a:ext cx="0" cy="408839"/>
          </a:xfrm>
          <a:prstGeom prst="line">
            <a:avLst/>
          </a:prstGeom>
          <a:noFill/>
          <a:ln w="9525" cap="flat" cmpd="sng" algn="ctr">
            <a:solidFill>
              <a:schemeClr val="accent1"/>
            </a:solidFill>
            <a:prstDash val="solid"/>
          </a:ln>
          <a:effectLst/>
        </p:spPr>
      </p:cxnSp>
      <p:sp>
        <p:nvSpPr>
          <p:cNvPr id="7" name="标题层"/>
          <p:cNvSpPr txBox="1"/>
          <p:nvPr/>
        </p:nvSpPr>
        <p:spPr bwMode="auto">
          <a:xfrm>
            <a:off x="3907867" y="2199016"/>
            <a:ext cx="3739842" cy="502445"/>
          </a:xfrm>
          <a:prstGeom prst="rect">
            <a:avLst/>
          </a:prstGeom>
          <a:noFill/>
          <a:effectLst/>
        </p:spPr>
        <p:txBody>
          <a:bodyPr wrap="square">
            <a:spAutoFit/>
          </a:bodyPr>
          <a:lstStyle/>
          <a:p>
            <a:pPr>
              <a:defRPr/>
            </a:pPr>
            <a:r>
              <a:rPr lang="zh-CN" altLang="en-US" sz="2665" b="1" dirty="0" smtClean="0">
                <a:solidFill>
                  <a:schemeClr val="accent1"/>
                </a:solidFill>
                <a:latin typeface="微软雅黑" pitchFamily="34" charset="-122"/>
                <a:ea typeface="微软雅黑" pitchFamily="34" charset="-122"/>
              </a:rPr>
              <a:t>网上报销系统</a:t>
            </a:r>
            <a:r>
              <a:rPr lang="zh-CN" altLang="en-US" sz="2665" b="1" dirty="0" smtClean="0">
                <a:solidFill>
                  <a:schemeClr val="accent1"/>
                </a:solidFill>
                <a:latin typeface="微软雅黑" pitchFamily="34" charset="-122"/>
                <a:ea typeface="微软雅黑" pitchFamily="34" charset="-122"/>
              </a:rPr>
              <a:t>的</a:t>
            </a:r>
            <a:r>
              <a:rPr lang="zh-CN" altLang="en-US" sz="2665" b="1" dirty="0" smtClean="0">
                <a:solidFill>
                  <a:schemeClr val="accent1"/>
                </a:solidFill>
                <a:latin typeface="微软雅黑" pitchFamily="34" charset="-122"/>
                <a:ea typeface="微软雅黑" pitchFamily="34" charset="-122"/>
              </a:rPr>
              <a:t>操作</a:t>
            </a:r>
            <a:endParaRPr lang="zh-CN" altLang="en-US" sz="2665" b="1" dirty="0">
              <a:solidFill>
                <a:schemeClr val="accent1"/>
              </a:solidFill>
              <a:latin typeface="微软雅黑" pitchFamily="34" charset="-122"/>
              <a:ea typeface="微软雅黑" pitchFamily="34" charset="-122"/>
            </a:endParaRPr>
          </a:p>
        </p:txBody>
      </p:sp>
      <p:sp>
        <p:nvSpPr>
          <p:cNvPr id="17" name="标题层"/>
          <p:cNvSpPr txBox="1"/>
          <p:nvPr/>
        </p:nvSpPr>
        <p:spPr bwMode="auto">
          <a:xfrm>
            <a:off x="2849583" y="3121798"/>
            <a:ext cx="799083" cy="501650"/>
          </a:xfrm>
          <a:prstGeom prst="rect">
            <a:avLst/>
          </a:prstGeom>
          <a:noFill/>
          <a:effectLst/>
        </p:spPr>
        <p:txBody>
          <a:bodyPr wrap="square">
            <a:spAutoFit/>
          </a:bodyPr>
          <a:lstStyle/>
          <a:p>
            <a:pPr algn="ctr">
              <a:defRPr/>
            </a:pPr>
            <a:r>
              <a:rPr lang="en-US" altLang="zh-CN" sz="2665" kern="0" dirty="0" smtClean="0">
                <a:solidFill>
                  <a:schemeClr val="accent1"/>
                </a:solidFill>
                <a:latin typeface="Impact" pitchFamily="34" charset="0"/>
                <a:ea typeface="微软雅黑" pitchFamily="34" charset="-122"/>
                <a:cs typeface="Arial" pitchFamily="34" charset="0"/>
              </a:rPr>
              <a:t>02</a:t>
            </a:r>
            <a:endParaRPr lang="en-US" altLang="zh-CN" sz="2665" kern="0" dirty="0" smtClean="0">
              <a:solidFill>
                <a:schemeClr val="accent1"/>
              </a:solidFill>
              <a:latin typeface="Impact" pitchFamily="34" charset="0"/>
              <a:ea typeface="微软雅黑" pitchFamily="34" charset="-122"/>
              <a:cs typeface="Arial" pitchFamily="34" charset="0"/>
            </a:endParaRPr>
          </a:p>
        </p:txBody>
      </p:sp>
      <p:sp>
        <p:nvSpPr>
          <p:cNvPr id="18" name="标题层"/>
          <p:cNvSpPr txBox="1"/>
          <p:nvPr/>
        </p:nvSpPr>
        <p:spPr bwMode="auto">
          <a:xfrm>
            <a:off x="3876663" y="3120364"/>
            <a:ext cx="4779946" cy="502445"/>
          </a:xfrm>
          <a:prstGeom prst="rect">
            <a:avLst/>
          </a:prstGeom>
          <a:noFill/>
          <a:effectLst/>
        </p:spPr>
        <p:txBody>
          <a:bodyPr wrap="square">
            <a:spAutoFit/>
          </a:bodyPr>
          <a:lstStyle/>
          <a:p>
            <a:pPr>
              <a:defRPr/>
            </a:pPr>
            <a:r>
              <a:rPr lang="zh-CN" altLang="en-US" sz="2665" b="1" dirty="0" smtClean="0">
                <a:solidFill>
                  <a:schemeClr val="accent1"/>
                </a:solidFill>
                <a:latin typeface="微软雅黑" pitchFamily="34" charset="-122"/>
                <a:ea typeface="微软雅黑" pitchFamily="34" charset="-122"/>
              </a:rPr>
              <a:t>注意事项</a:t>
            </a:r>
            <a:endParaRPr lang="zh-CN" altLang="en-US" sz="2665" b="1" dirty="0">
              <a:solidFill>
                <a:schemeClr val="accent1"/>
              </a:solidFill>
              <a:latin typeface="微软雅黑" pitchFamily="34" charset="-122"/>
              <a:ea typeface="微软雅黑" pitchFamily="34" charset="-122"/>
            </a:endParaRPr>
          </a:p>
        </p:txBody>
      </p:sp>
      <p:cxnSp>
        <p:nvCxnSpPr>
          <p:cNvPr id="19" name="直接连接符 6"/>
          <p:cNvCxnSpPr/>
          <p:nvPr/>
        </p:nvCxnSpPr>
        <p:spPr>
          <a:xfrm>
            <a:off x="3804784" y="4102681"/>
            <a:ext cx="0" cy="556492"/>
          </a:xfrm>
          <a:prstGeom prst="line">
            <a:avLst/>
          </a:prstGeom>
          <a:noFill/>
          <a:ln w="9525" cap="flat" cmpd="sng" algn="ctr">
            <a:solidFill>
              <a:schemeClr val="accent1"/>
            </a:solidFill>
            <a:prstDash val="solid"/>
          </a:ln>
          <a:effectLst/>
        </p:spPr>
      </p:cxnSp>
      <p:sp>
        <p:nvSpPr>
          <p:cNvPr id="23" name="标题层"/>
          <p:cNvSpPr txBox="1"/>
          <p:nvPr/>
        </p:nvSpPr>
        <p:spPr bwMode="auto">
          <a:xfrm>
            <a:off x="2880928" y="4101599"/>
            <a:ext cx="799083" cy="501650"/>
          </a:xfrm>
          <a:prstGeom prst="rect">
            <a:avLst/>
          </a:prstGeom>
          <a:noFill/>
          <a:effectLst/>
        </p:spPr>
        <p:txBody>
          <a:bodyPr wrap="square">
            <a:spAutoFit/>
          </a:bodyPr>
          <a:lstStyle/>
          <a:p>
            <a:pPr algn="ctr">
              <a:defRPr/>
            </a:pPr>
            <a:r>
              <a:rPr lang="en-US" altLang="zh-CN" sz="2665" kern="0" dirty="0" smtClean="0">
                <a:solidFill>
                  <a:schemeClr val="accent1"/>
                </a:solidFill>
                <a:latin typeface="Impact" pitchFamily="34" charset="0"/>
                <a:ea typeface="微软雅黑" pitchFamily="34" charset="-122"/>
                <a:cs typeface="Arial" pitchFamily="34" charset="0"/>
              </a:rPr>
              <a:t>03</a:t>
            </a:r>
            <a:endParaRPr lang="en-US" altLang="zh-CN" sz="2665" kern="0" dirty="0" smtClean="0">
              <a:solidFill>
                <a:schemeClr val="accent1"/>
              </a:solidFill>
              <a:latin typeface="Impact" pitchFamily="34" charset="0"/>
              <a:ea typeface="微软雅黑" pitchFamily="34" charset="-122"/>
              <a:cs typeface="Arial" pitchFamily="34" charset="0"/>
            </a:endParaRPr>
          </a:p>
        </p:txBody>
      </p:sp>
      <p:sp>
        <p:nvSpPr>
          <p:cNvPr id="24" name="标题层"/>
          <p:cNvSpPr txBox="1"/>
          <p:nvPr/>
        </p:nvSpPr>
        <p:spPr bwMode="auto">
          <a:xfrm>
            <a:off x="3924163" y="4137583"/>
            <a:ext cx="4779946" cy="502445"/>
          </a:xfrm>
          <a:prstGeom prst="rect">
            <a:avLst/>
          </a:prstGeom>
          <a:noFill/>
          <a:effectLst/>
        </p:spPr>
        <p:txBody>
          <a:bodyPr wrap="square">
            <a:spAutoFit/>
          </a:bodyPr>
          <a:lstStyle/>
          <a:p>
            <a:pPr>
              <a:defRPr/>
            </a:pPr>
            <a:r>
              <a:rPr lang="zh-CN" altLang="en-US" sz="2665" b="1" dirty="0" smtClean="0">
                <a:solidFill>
                  <a:schemeClr val="accent1"/>
                </a:solidFill>
                <a:latin typeface="微软雅黑" pitchFamily="34" charset="-122"/>
                <a:ea typeface="微软雅黑" pitchFamily="34" charset="-122"/>
              </a:rPr>
              <a:t>疑难解答</a:t>
            </a:r>
            <a:endParaRPr lang="zh-CN" altLang="en-US" sz="2665" b="1" dirty="0">
              <a:solidFill>
                <a:schemeClr val="accent1"/>
              </a:solidFill>
              <a:latin typeface="微软雅黑" pitchFamily="34" charset="-122"/>
              <a:ea typeface="微软雅黑" pitchFamily="34" charset="-122"/>
            </a:endParaRPr>
          </a:p>
        </p:txBody>
      </p:sp>
      <p:cxnSp>
        <p:nvCxnSpPr>
          <p:cNvPr id="25" name="直接连接符 12"/>
          <p:cNvCxnSpPr/>
          <p:nvPr/>
        </p:nvCxnSpPr>
        <p:spPr>
          <a:xfrm>
            <a:off x="3792909" y="3098184"/>
            <a:ext cx="0" cy="556492"/>
          </a:xfrm>
          <a:prstGeom prst="line">
            <a:avLst/>
          </a:prstGeom>
          <a:noFill/>
          <a:ln w="9525" cap="flat" cmpd="sng" algn="ctr">
            <a:solidFill>
              <a:schemeClr val="accent1"/>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8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22" presetClass="entr" presetSubtype="2" fill="hold"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7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600"/>
                                        <p:tgtEl>
                                          <p:spTgt spid="6"/>
                                        </p:tgtEl>
                                      </p:cBhvr>
                                    </p:animEffect>
                                    <p:anim calcmode="lin" valueType="num">
                                      <p:cBhvr>
                                        <p:cTn id="21" dur="600" fill="hold"/>
                                        <p:tgtEl>
                                          <p:spTgt spid="6"/>
                                        </p:tgtEl>
                                        <p:attrNameLst>
                                          <p:attrName>ppt_x</p:attrName>
                                        </p:attrNameLst>
                                      </p:cBhvr>
                                      <p:tavLst>
                                        <p:tav tm="0">
                                          <p:val>
                                            <p:strVal val="#ppt_x"/>
                                          </p:val>
                                        </p:tav>
                                        <p:tav tm="100000">
                                          <p:val>
                                            <p:strVal val="#ppt_x"/>
                                          </p:val>
                                        </p:tav>
                                      </p:tavLst>
                                    </p:anim>
                                    <p:anim calcmode="lin" valueType="num">
                                      <p:cBhvr>
                                        <p:cTn id="22" dur="6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300"/>
                            </p:stCondLst>
                            <p:childTnLst>
                              <p:par>
                                <p:cTn id="24" presetID="2" presetClass="entr" presetSubtype="8" decel="5250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400" fill="hold"/>
                                        <p:tgtEl>
                                          <p:spTgt spid="5"/>
                                        </p:tgtEl>
                                        <p:attrNameLst>
                                          <p:attrName>ppt_x</p:attrName>
                                        </p:attrNameLst>
                                      </p:cBhvr>
                                      <p:tavLst>
                                        <p:tav tm="0">
                                          <p:val>
                                            <p:strVal val="0-#ppt_w/2"/>
                                          </p:val>
                                        </p:tav>
                                        <p:tav tm="100000">
                                          <p:val>
                                            <p:strVal val="#ppt_x"/>
                                          </p:val>
                                        </p:tav>
                                      </p:tavLst>
                                    </p:anim>
                                    <p:anim calcmode="lin" valueType="num">
                                      <p:cBhvr additive="base">
                                        <p:cTn id="27" dur="4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decel="5250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400" fill="hold"/>
                                        <p:tgtEl>
                                          <p:spTgt spid="7"/>
                                        </p:tgtEl>
                                        <p:attrNameLst>
                                          <p:attrName>ppt_x</p:attrName>
                                        </p:attrNameLst>
                                      </p:cBhvr>
                                      <p:tavLst>
                                        <p:tav tm="0">
                                          <p:val>
                                            <p:strVal val="1+#ppt_w/2"/>
                                          </p:val>
                                        </p:tav>
                                        <p:tav tm="100000">
                                          <p:val>
                                            <p:strVal val="#ppt_x"/>
                                          </p:val>
                                        </p:tav>
                                      </p:tavLst>
                                    </p:anim>
                                    <p:anim calcmode="lin" valueType="num">
                                      <p:cBhvr additive="base">
                                        <p:cTn id="31" dur="4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700"/>
                            </p:stCondLst>
                            <p:childTnLst>
                              <p:par>
                                <p:cTn id="33" presetID="2" presetClass="entr" presetSubtype="8" decel="5250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400" fill="hold"/>
                                        <p:tgtEl>
                                          <p:spTgt spid="17"/>
                                        </p:tgtEl>
                                        <p:attrNameLst>
                                          <p:attrName>ppt_x</p:attrName>
                                        </p:attrNameLst>
                                      </p:cBhvr>
                                      <p:tavLst>
                                        <p:tav tm="0">
                                          <p:val>
                                            <p:strVal val="0-#ppt_w/2"/>
                                          </p:val>
                                        </p:tav>
                                        <p:tav tm="100000">
                                          <p:val>
                                            <p:strVal val="#ppt_x"/>
                                          </p:val>
                                        </p:tav>
                                      </p:tavLst>
                                    </p:anim>
                                    <p:anim calcmode="lin" valueType="num">
                                      <p:cBhvr additive="base">
                                        <p:cTn id="36" dur="4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decel="5250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400" fill="hold"/>
                                        <p:tgtEl>
                                          <p:spTgt spid="18"/>
                                        </p:tgtEl>
                                        <p:attrNameLst>
                                          <p:attrName>ppt_x</p:attrName>
                                        </p:attrNameLst>
                                      </p:cBhvr>
                                      <p:tavLst>
                                        <p:tav tm="0">
                                          <p:val>
                                            <p:strVal val="1+#ppt_w/2"/>
                                          </p:val>
                                        </p:tav>
                                        <p:tav tm="100000">
                                          <p:val>
                                            <p:strVal val="#ppt_x"/>
                                          </p:val>
                                        </p:tav>
                                      </p:tavLst>
                                    </p:anim>
                                    <p:anim calcmode="lin" valueType="num">
                                      <p:cBhvr additive="base">
                                        <p:cTn id="40" dur="4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3100"/>
                            </p:stCondLst>
                            <p:childTnLst>
                              <p:par>
                                <p:cTn id="42" presetID="47"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600"/>
                                        <p:tgtEl>
                                          <p:spTgt spid="19"/>
                                        </p:tgtEl>
                                      </p:cBhvr>
                                    </p:animEffect>
                                    <p:anim calcmode="lin" valueType="num">
                                      <p:cBhvr>
                                        <p:cTn id="45" dur="600" fill="hold"/>
                                        <p:tgtEl>
                                          <p:spTgt spid="19"/>
                                        </p:tgtEl>
                                        <p:attrNameLst>
                                          <p:attrName>ppt_x</p:attrName>
                                        </p:attrNameLst>
                                      </p:cBhvr>
                                      <p:tavLst>
                                        <p:tav tm="0">
                                          <p:val>
                                            <p:strVal val="#ppt_x"/>
                                          </p:val>
                                        </p:tav>
                                        <p:tav tm="100000">
                                          <p:val>
                                            <p:strVal val="#ppt_x"/>
                                          </p:val>
                                        </p:tav>
                                      </p:tavLst>
                                    </p:anim>
                                    <p:anim calcmode="lin" valueType="num">
                                      <p:cBhvr>
                                        <p:cTn id="46" dur="6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700"/>
                            </p:stCondLst>
                            <p:childTnLst>
                              <p:par>
                                <p:cTn id="48" presetID="2" presetClass="entr" presetSubtype="8" decel="5250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fill="hold"/>
                                        <p:tgtEl>
                                          <p:spTgt spid="23"/>
                                        </p:tgtEl>
                                        <p:attrNameLst>
                                          <p:attrName>ppt_x</p:attrName>
                                        </p:attrNameLst>
                                      </p:cBhvr>
                                      <p:tavLst>
                                        <p:tav tm="0">
                                          <p:val>
                                            <p:strVal val="0-#ppt_w/2"/>
                                          </p:val>
                                        </p:tav>
                                        <p:tav tm="100000">
                                          <p:val>
                                            <p:strVal val="#ppt_x"/>
                                          </p:val>
                                        </p:tav>
                                      </p:tavLst>
                                    </p:anim>
                                    <p:anim calcmode="lin" valueType="num">
                                      <p:cBhvr additive="base">
                                        <p:cTn id="51" dur="4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2" decel="5250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fill="hold"/>
                                        <p:tgtEl>
                                          <p:spTgt spid="24"/>
                                        </p:tgtEl>
                                        <p:attrNameLst>
                                          <p:attrName>ppt_x</p:attrName>
                                        </p:attrNameLst>
                                      </p:cBhvr>
                                      <p:tavLst>
                                        <p:tav tm="0">
                                          <p:val>
                                            <p:strVal val="1+#ppt_w/2"/>
                                          </p:val>
                                        </p:tav>
                                        <p:tav tm="100000">
                                          <p:val>
                                            <p:strVal val="#ppt_x"/>
                                          </p:val>
                                        </p:tav>
                                      </p:tavLst>
                                    </p:anim>
                                    <p:anim calcmode="lin" valueType="num">
                                      <p:cBhvr additive="base">
                                        <p:cTn id="55" dur="400" fill="hold"/>
                                        <p:tgtEl>
                                          <p:spTgt spid="24"/>
                                        </p:tgtEl>
                                        <p:attrNameLst>
                                          <p:attrName>ppt_y</p:attrName>
                                        </p:attrNameLst>
                                      </p:cBhvr>
                                      <p:tavLst>
                                        <p:tav tm="0">
                                          <p:val>
                                            <p:strVal val="#ppt_y"/>
                                          </p:val>
                                        </p:tav>
                                        <p:tav tm="100000">
                                          <p:val>
                                            <p:strVal val="#ppt_y"/>
                                          </p:val>
                                        </p:tav>
                                      </p:tavLst>
                                    </p:anim>
                                  </p:childTnLst>
                                </p:cTn>
                              </p:par>
                            </p:childTnLst>
                          </p:cTn>
                        </p:par>
                        <p:par>
                          <p:cTn id="56" fill="hold">
                            <p:stCondLst>
                              <p:cond delay="4100"/>
                            </p:stCondLst>
                            <p:childTnLst>
                              <p:par>
                                <p:cTn id="57" presetID="47"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600"/>
                                        <p:tgtEl>
                                          <p:spTgt spid="25"/>
                                        </p:tgtEl>
                                      </p:cBhvr>
                                    </p:animEffect>
                                    <p:anim calcmode="lin" valueType="num">
                                      <p:cBhvr>
                                        <p:cTn id="60" dur="600" fill="hold"/>
                                        <p:tgtEl>
                                          <p:spTgt spid="25"/>
                                        </p:tgtEl>
                                        <p:attrNameLst>
                                          <p:attrName>ppt_x</p:attrName>
                                        </p:attrNameLst>
                                      </p:cBhvr>
                                      <p:tavLst>
                                        <p:tav tm="0">
                                          <p:val>
                                            <p:strVal val="#ppt_x"/>
                                          </p:val>
                                        </p:tav>
                                        <p:tav tm="100000">
                                          <p:val>
                                            <p:strVal val="#ppt_x"/>
                                          </p:val>
                                        </p:tav>
                                      </p:tavLst>
                                    </p:anim>
                                    <p:anim calcmode="lin" valueType="num">
                                      <p:cBhvr>
                                        <p:cTn id="61" dur="6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7" grpId="0" bldLvl="0" animBg="1"/>
      <p:bldP spid="17" grpId="0" bldLvl="0" animBg="1"/>
      <p:bldP spid="18" grpId="0" bldLvl="0" animBg="1"/>
      <p:bldP spid="23" grpId="0" bldLvl="0" animBg="1"/>
      <p:bldP spid="2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20575943">
            <a:off x="5141605" y="1850968"/>
            <a:ext cx="1478280" cy="800100"/>
          </a:xfrm>
          <a:custGeom>
            <a:avLst/>
            <a:gdLst>
              <a:gd name="connsiteX0" fmla="*/ 746760 w 1478280"/>
              <a:gd name="connsiteY0" fmla="*/ 0 h 800100"/>
              <a:gd name="connsiteX1" fmla="*/ 0 w 1478280"/>
              <a:gd name="connsiteY1" fmla="*/ 800100 h 800100"/>
              <a:gd name="connsiteX2" fmla="*/ 1478280 w 1478280"/>
              <a:gd name="connsiteY2" fmla="*/ 800100 h 800100"/>
              <a:gd name="connsiteX3" fmla="*/ 746760 w 1478280"/>
              <a:gd name="connsiteY3" fmla="*/ 0 h 800100"/>
            </a:gdLst>
            <a:ahLst/>
            <a:cxnLst>
              <a:cxn ang="0">
                <a:pos x="connsiteX0" y="connsiteY0"/>
              </a:cxn>
              <a:cxn ang="0">
                <a:pos x="connsiteX1" y="connsiteY1"/>
              </a:cxn>
              <a:cxn ang="0">
                <a:pos x="connsiteX2" y="connsiteY2"/>
              </a:cxn>
              <a:cxn ang="0">
                <a:pos x="connsiteX3" y="connsiteY3"/>
              </a:cxn>
            </a:cxnLst>
            <a:rect l="l" t="t" r="r" b="b"/>
            <a:pathLst>
              <a:path w="1478280" h="800100">
                <a:moveTo>
                  <a:pt x="746760" y="0"/>
                </a:moveTo>
                <a:lnTo>
                  <a:pt x="0" y="800100"/>
                </a:lnTo>
                <a:lnTo>
                  <a:pt x="1478280" y="800100"/>
                </a:lnTo>
                <a:lnTo>
                  <a:pt x="74676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5226468" y="1925580"/>
            <a:ext cx="1478280" cy="800100"/>
          </a:xfrm>
          <a:custGeom>
            <a:avLst/>
            <a:gdLst>
              <a:gd name="connsiteX0" fmla="*/ 746760 w 1478280"/>
              <a:gd name="connsiteY0" fmla="*/ 0 h 800100"/>
              <a:gd name="connsiteX1" fmla="*/ 0 w 1478280"/>
              <a:gd name="connsiteY1" fmla="*/ 800100 h 800100"/>
              <a:gd name="connsiteX2" fmla="*/ 1478280 w 1478280"/>
              <a:gd name="connsiteY2" fmla="*/ 800100 h 800100"/>
              <a:gd name="connsiteX3" fmla="*/ 746760 w 1478280"/>
              <a:gd name="connsiteY3" fmla="*/ 0 h 800100"/>
            </a:gdLst>
            <a:ahLst/>
            <a:cxnLst>
              <a:cxn ang="0">
                <a:pos x="connsiteX0" y="connsiteY0"/>
              </a:cxn>
              <a:cxn ang="0">
                <a:pos x="connsiteX1" y="connsiteY1"/>
              </a:cxn>
              <a:cxn ang="0">
                <a:pos x="connsiteX2" y="connsiteY2"/>
              </a:cxn>
              <a:cxn ang="0">
                <a:pos x="connsiteX3" y="connsiteY3"/>
              </a:cxn>
            </a:cxnLst>
            <a:rect l="l" t="t" r="r" b="b"/>
            <a:pathLst>
              <a:path w="1478280" h="800100">
                <a:moveTo>
                  <a:pt x="746760" y="0"/>
                </a:moveTo>
                <a:lnTo>
                  <a:pt x="0" y="800100"/>
                </a:lnTo>
                <a:lnTo>
                  <a:pt x="1478280" y="800100"/>
                </a:lnTo>
                <a:lnTo>
                  <a:pt x="74676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20710830">
            <a:off x="6898807" y="2688896"/>
            <a:ext cx="1381539" cy="1123121"/>
          </a:xfrm>
          <a:custGeom>
            <a:avLst/>
            <a:gdLst>
              <a:gd name="connsiteX0" fmla="*/ 0 w 1381539"/>
              <a:gd name="connsiteY0" fmla="*/ 0 h 1123121"/>
              <a:gd name="connsiteX1" fmla="*/ 1013791 w 1381539"/>
              <a:gd name="connsiteY1" fmla="*/ 1123121 h 1123121"/>
              <a:gd name="connsiteX2" fmla="*/ 1381539 w 1381539"/>
              <a:gd name="connsiteY2" fmla="*/ 367747 h 1123121"/>
              <a:gd name="connsiteX3" fmla="*/ 0 w 1381539"/>
              <a:gd name="connsiteY3" fmla="*/ 0 h 1123121"/>
            </a:gdLst>
            <a:ahLst/>
            <a:cxnLst>
              <a:cxn ang="0">
                <a:pos x="connsiteX0" y="connsiteY0"/>
              </a:cxn>
              <a:cxn ang="0">
                <a:pos x="connsiteX1" y="connsiteY1"/>
              </a:cxn>
              <a:cxn ang="0">
                <a:pos x="connsiteX2" y="connsiteY2"/>
              </a:cxn>
              <a:cxn ang="0">
                <a:pos x="connsiteX3" y="connsiteY3"/>
              </a:cxn>
            </a:cxnLst>
            <a:rect l="l" t="t" r="r" b="b"/>
            <a:pathLst>
              <a:path w="1381539" h="1123121">
                <a:moveTo>
                  <a:pt x="0" y="0"/>
                </a:moveTo>
                <a:lnTo>
                  <a:pt x="1013791" y="1123121"/>
                </a:lnTo>
                <a:lnTo>
                  <a:pt x="1381539" y="367747"/>
                </a:lnTo>
                <a:lnTo>
                  <a:pt x="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6868437" y="2701871"/>
            <a:ext cx="1381539" cy="1123121"/>
          </a:xfrm>
          <a:custGeom>
            <a:avLst/>
            <a:gdLst>
              <a:gd name="connsiteX0" fmla="*/ 0 w 1381539"/>
              <a:gd name="connsiteY0" fmla="*/ 0 h 1123121"/>
              <a:gd name="connsiteX1" fmla="*/ 1013791 w 1381539"/>
              <a:gd name="connsiteY1" fmla="*/ 1123121 h 1123121"/>
              <a:gd name="connsiteX2" fmla="*/ 1381539 w 1381539"/>
              <a:gd name="connsiteY2" fmla="*/ 367747 h 1123121"/>
              <a:gd name="connsiteX3" fmla="*/ 0 w 1381539"/>
              <a:gd name="connsiteY3" fmla="*/ 0 h 1123121"/>
            </a:gdLst>
            <a:ahLst/>
            <a:cxnLst>
              <a:cxn ang="0">
                <a:pos x="connsiteX0" y="connsiteY0"/>
              </a:cxn>
              <a:cxn ang="0">
                <a:pos x="connsiteX1" y="connsiteY1"/>
              </a:cxn>
              <a:cxn ang="0">
                <a:pos x="connsiteX2" y="connsiteY2"/>
              </a:cxn>
              <a:cxn ang="0">
                <a:pos x="connsiteX3" y="connsiteY3"/>
              </a:cxn>
            </a:cxnLst>
            <a:rect l="l" t="t" r="r" b="b"/>
            <a:pathLst>
              <a:path w="1381539" h="1123121">
                <a:moveTo>
                  <a:pt x="0" y="0"/>
                </a:moveTo>
                <a:lnTo>
                  <a:pt x="1013791" y="1123121"/>
                </a:lnTo>
                <a:lnTo>
                  <a:pt x="1381539" y="367747"/>
                </a:lnTo>
                <a:lnTo>
                  <a:pt x="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9955273">
            <a:off x="6489437" y="4143659"/>
            <a:ext cx="1441174" cy="785192"/>
          </a:xfrm>
          <a:custGeom>
            <a:avLst/>
            <a:gdLst>
              <a:gd name="connsiteX0" fmla="*/ 0 w 1441174"/>
              <a:gd name="connsiteY0" fmla="*/ 9940 h 785192"/>
              <a:gd name="connsiteX1" fmla="*/ 675861 w 1441174"/>
              <a:gd name="connsiteY1" fmla="*/ 785192 h 785192"/>
              <a:gd name="connsiteX2" fmla="*/ 1441174 w 1441174"/>
              <a:gd name="connsiteY2" fmla="*/ 0 h 785192"/>
              <a:gd name="connsiteX3" fmla="*/ 0 w 1441174"/>
              <a:gd name="connsiteY3" fmla="*/ 9940 h 785192"/>
            </a:gdLst>
            <a:ahLst/>
            <a:cxnLst>
              <a:cxn ang="0">
                <a:pos x="connsiteX0" y="connsiteY0"/>
              </a:cxn>
              <a:cxn ang="0">
                <a:pos x="connsiteX1" y="connsiteY1"/>
              </a:cxn>
              <a:cxn ang="0">
                <a:pos x="connsiteX2" y="connsiteY2"/>
              </a:cxn>
              <a:cxn ang="0">
                <a:pos x="connsiteX3" y="connsiteY3"/>
              </a:cxn>
            </a:cxnLst>
            <a:rect l="l" t="t" r="r" b="b"/>
            <a:pathLst>
              <a:path w="1441174" h="785192">
                <a:moveTo>
                  <a:pt x="0" y="9940"/>
                </a:moveTo>
                <a:lnTo>
                  <a:pt x="675861" y="785192"/>
                </a:lnTo>
                <a:lnTo>
                  <a:pt x="1441174" y="0"/>
                </a:lnTo>
                <a:lnTo>
                  <a:pt x="0" y="994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537379" y="4143659"/>
            <a:ext cx="1441174" cy="785192"/>
          </a:xfrm>
          <a:custGeom>
            <a:avLst/>
            <a:gdLst>
              <a:gd name="connsiteX0" fmla="*/ 0 w 1441174"/>
              <a:gd name="connsiteY0" fmla="*/ 9940 h 785192"/>
              <a:gd name="connsiteX1" fmla="*/ 675861 w 1441174"/>
              <a:gd name="connsiteY1" fmla="*/ 785192 h 785192"/>
              <a:gd name="connsiteX2" fmla="*/ 1441174 w 1441174"/>
              <a:gd name="connsiteY2" fmla="*/ 0 h 785192"/>
              <a:gd name="connsiteX3" fmla="*/ 0 w 1441174"/>
              <a:gd name="connsiteY3" fmla="*/ 9940 h 785192"/>
            </a:gdLst>
            <a:ahLst/>
            <a:cxnLst>
              <a:cxn ang="0">
                <a:pos x="connsiteX0" y="connsiteY0"/>
              </a:cxn>
              <a:cxn ang="0">
                <a:pos x="connsiteX1" y="connsiteY1"/>
              </a:cxn>
              <a:cxn ang="0">
                <a:pos x="connsiteX2" y="connsiteY2"/>
              </a:cxn>
              <a:cxn ang="0">
                <a:pos x="connsiteX3" y="connsiteY3"/>
              </a:cxn>
            </a:cxnLst>
            <a:rect l="l" t="t" r="r" b="b"/>
            <a:pathLst>
              <a:path w="1441174" h="785192">
                <a:moveTo>
                  <a:pt x="0" y="9940"/>
                </a:moveTo>
                <a:lnTo>
                  <a:pt x="675861" y="785192"/>
                </a:lnTo>
                <a:lnTo>
                  <a:pt x="1441174" y="0"/>
                </a:lnTo>
                <a:lnTo>
                  <a:pt x="0" y="994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1077424">
            <a:off x="5766723" y="4628518"/>
            <a:ext cx="1145893" cy="914400"/>
          </a:xfrm>
          <a:custGeom>
            <a:avLst/>
            <a:gdLst>
              <a:gd name="connsiteX0" fmla="*/ 0 w 1145893"/>
              <a:gd name="connsiteY0" fmla="*/ 0 h 914400"/>
              <a:gd name="connsiteX1" fmla="*/ 173620 w 1145893"/>
              <a:gd name="connsiteY1" fmla="*/ 914400 h 914400"/>
              <a:gd name="connsiteX2" fmla="*/ 1145893 w 1145893"/>
              <a:gd name="connsiteY2" fmla="*/ 671331 h 914400"/>
              <a:gd name="connsiteX3" fmla="*/ 0 w 1145893"/>
              <a:gd name="connsiteY3" fmla="*/ 0 h 914400"/>
            </a:gdLst>
            <a:ahLst/>
            <a:cxnLst>
              <a:cxn ang="0">
                <a:pos x="connsiteX0" y="connsiteY0"/>
              </a:cxn>
              <a:cxn ang="0">
                <a:pos x="connsiteX1" y="connsiteY1"/>
              </a:cxn>
              <a:cxn ang="0">
                <a:pos x="connsiteX2" y="connsiteY2"/>
              </a:cxn>
              <a:cxn ang="0">
                <a:pos x="connsiteX3" y="connsiteY3"/>
              </a:cxn>
            </a:cxnLst>
            <a:rect l="l" t="t" r="r" b="b"/>
            <a:pathLst>
              <a:path w="1145893" h="914400">
                <a:moveTo>
                  <a:pt x="0" y="0"/>
                </a:moveTo>
                <a:lnTo>
                  <a:pt x="173620" y="914400"/>
                </a:lnTo>
                <a:lnTo>
                  <a:pt x="1145893" y="671331"/>
                </a:lnTo>
                <a:lnTo>
                  <a:pt x="0"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5749387" y="4586973"/>
            <a:ext cx="1145893" cy="914400"/>
          </a:xfrm>
          <a:custGeom>
            <a:avLst/>
            <a:gdLst>
              <a:gd name="connsiteX0" fmla="*/ 0 w 1145893"/>
              <a:gd name="connsiteY0" fmla="*/ 0 h 914400"/>
              <a:gd name="connsiteX1" fmla="*/ 173620 w 1145893"/>
              <a:gd name="connsiteY1" fmla="*/ 914400 h 914400"/>
              <a:gd name="connsiteX2" fmla="*/ 1145893 w 1145893"/>
              <a:gd name="connsiteY2" fmla="*/ 671331 h 914400"/>
              <a:gd name="connsiteX3" fmla="*/ 0 w 1145893"/>
              <a:gd name="connsiteY3" fmla="*/ 0 h 914400"/>
            </a:gdLst>
            <a:ahLst/>
            <a:cxnLst>
              <a:cxn ang="0">
                <a:pos x="connsiteX0" y="connsiteY0"/>
              </a:cxn>
              <a:cxn ang="0">
                <a:pos x="connsiteX1" y="connsiteY1"/>
              </a:cxn>
              <a:cxn ang="0">
                <a:pos x="connsiteX2" y="connsiteY2"/>
              </a:cxn>
              <a:cxn ang="0">
                <a:pos x="connsiteX3" y="connsiteY3"/>
              </a:cxn>
            </a:cxnLst>
            <a:rect l="l" t="t" r="r" b="b"/>
            <a:pathLst>
              <a:path w="1145893" h="914400">
                <a:moveTo>
                  <a:pt x="0" y="0"/>
                </a:moveTo>
                <a:lnTo>
                  <a:pt x="173620" y="914400"/>
                </a:lnTo>
                <a:lnTo>
                  <a:pt x="1145893" y="671331"/>
                </a:lnTo>
                <a:lnTo>
                  <a:pt x="0"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9158480">
            <a:off x="4248036" y="3902563"/>
            <a:ext cx="995422" cy="1064871"/>
          </a:xfrm>
          <a:custGeom>
            <a:avLst/>
            <a:gdLst>
              <a:gd name="connsiteX0" fmla="*/ 196769 w 995422"/>
              <a:gd name="connsiteY0" fmla="*/ 0 h 1064871"/>
              <a:gd name="connsiteX1" fmla="*/ 0 w 995422"/>
              <a:gd name="connsiteY1" fmla="*/ 856527 h 1064871"/>
              <a:gd name="connsiteX2" fmla="*/ 995422 w 995422"/>
              <a:gd name="connsiteY2" fmla="*/ 1064871 h 1064871"/>
              <a:gd name="connsiteX3" fmla="*/ 196769 w 995422"/>
              <a:gd name="connsiteY3" fmla="*/ 0 h 1064871"/>
            </a:gdLst>
            <a:ahLst/>
            <a:cxnLst>
              <a:cxn ang="0">
                <a:pos x="connsiteX0" y="connsiteY0"/>
              </a:cxn>
              <a:cxn ang="0">
                <a:pos x="connsiteX1" y="connsiteY1"/>
              </a:cxn>
              <a:cxn ang="0">
                <a:pos x="connsiteX2" y="connsiteY2"/>
              </a:cxn>
              <a:cxn ang="0">
                <a:pos x="connsiteX3" y="connsiteY3"/>
              </a:cxn>
            </a:cxnLst>
            <a:rect l="l" t="t" r="r" b="b"/>
            <a:pathLst>
              <a:path w="995422" h="1064871">
                <a:moveTo>
                  <a:pt x="196769" y="0"/>
                </a:moveTo>
                <a:lnTo>
                  <a:pt x="0" y="856527"/>
                </a:lnTo>
                <a:lnTo>
                  <a:pt x="995422" y="1064871"/>
                </a:lnTo>
                <a:lnTo>
                  <a:pt x="196769" y="0"/>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309320">
            <a:off x="4350811" y="3875934"/>
            <a:ext cx="995422" cy="1064871"/>
          </a:xfrm>
          <a:custGeom>
            <a:avLst/>
            <a:gdLst>
              <a:gd name="connsiteX0" fmla="*/ 196769 w 995422"/>
              <a:gd name="connsiteY0" fmla="*/ 0 h 1064871"/>
              <a:gd name="connsiteX1" fmla="*/ 0 w 995422"/>
              <a:gd name="connsiteY1" fmla="*/ 856527 h 1064871"/>
              <a:gd name="connsiteX2" fmla="*/ 995422 w 995422"/>
              <a:gd name="connsiteY2" fmla="*/ 1064871 h 1064871"/>
              <a:gd name="connsiteX3" fmla="*/ 196769 w 995422"/>
              <a:gd name="connsiteY3" fmla="*/ 0 h 1064871"/>
            </a:gdLst>
            <a:ahLst/>
            <a:cxnLst>
              <a:cxn ang="0">
                <a:pos x="connsiteX0" y="connsiteY0"/>
              </a:cxn>
              <a:cxn ang="0">
                <a:pos x="connsiteX1" y="connsiteY1"/>
              </a:cxn>
              <a:cxn ang="0">
                <a:pos x="connsiteX2" y="connsiteY2"/>
              </a:cxn>
              <a:cxn ang="0">
                <a:pos x="connsiteX3" y="connsiteY3"/>
              </a:cxn>
            </a:cxnLst>
            <a:rect l="l" t="t" r="r" b="b"/>
            <a:pathLst>
              <a:path w="995422" h="1064871">
                <a:moveTo>
                  <a:pt x="196769" y="0"/>
                </a:moveTo>
                <a:lnTo>
                  <a:pt x="0" y="856527"/>
                </a:lnTo>
                <a:lnTo>
                  <a:pt x="995422" y="1064871"/>
                </a:lnTo>
                <a:lnTo>
                  <a:pt x="196769" y="0"/>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729922">
            <a:off x="3956629" y="2626124"/>
            <a:ext cx="1412112" cy="1261640"/>
          </a:xfrm>
          <a:custGeom>
            <a:avLst/>
            <a:gdLst>
              <a:gd name="connsiteX0" fmla="*/ 0 w 1412112"/>
              <a:gd name="connsiteY0" fmla="*/ 625033 h 1261640"/>
              <a:gd name="connsiteX1" fmla="*/ 1169043 w 1412112"/>
              <a:gd name="connsiteY1" fmla="*/ 0 h 1261640"/>
              <a:gd name="connsiteX2" fmla="*/ 1412112 w 1412112"/>
              <a:gd name="connsiteY2" fmla="*/ 1261640 h 1261640"/>
              <a:gd name="connsiteX3" fmla="*/ 0 w 1412112"/>
              <a:gd name="connsiteY3" fmla="*/ 625033 h 1261640"/>
            </a:gdLst>
            <a:ahLst/>
            <a:cxnLst>
              <a:cxn ang="0">
                <a:pos x="connsiteX0" y="connsiteY0"/>
              </a:cxn>
              <a:cxn ang="0">
                <a:pos x="connsiteX1" y="connsiteY1"/>
              </a:cxn>
              <a:cxn ang="0">
                <a:pos x="connsiteX2" y="connsiteY2"/>
              </a:cxn>
              <a:cxn ang="0">
                <a:pos x="connsiteX3" y="connsiteY3"/>
              </a:cxn>
            </a:cxnLst>
            <a:rect l="l" t="t" r="r" b="b"/>
            <a:pathLst>
              <a:path w="1412112" h="1261640">
                <a:moveTo>
                  <a:pt x="0" y="625033"/>
                </a:moveTo>
                <a:lnTo>
                  <a:pt x="1169043" y="0"/>
                </a:lnTo>
                <a:lnTo>
                  <a:pt x="1412112" y="1261640"/>
                </a:lnTo>
                <a:lnTo>
                  <a:pt x="0" y="625033"/>
                </a:lnTo>
                <a:close/>
              </a:path>
            </a:pathLst>
          </a:cu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017972" y="2804153"/>
            <a:ext cx="1412112" cy="1261640"/>
          </a:xfrm>
          <a:custGeom>
            <a:avLst/>
            <a:gdLst>
              <a:gd name="connsiteX0" fmla="*/ 0 w 1412112"/>
              <a:gd name="connsiteY0" fmla="*/ 625033 h 1261640"/>
              <a:gd name="connsiteX1" fmla="*/ 1169043 w 1412112"/>
              <a:gd name="connsiteY1" fmla="*/ 0 h 1261640"/>
              <a:gd name="connsiteX2" fmla="*/ 1412112 w 1412112"/>
              <a:gd name="connsiteY2" fmla="*/ 1261640 h 1261640"/>
              <a:gd name="connsiteX3" fmla="*/ 0 w 1412112"/>
              <a:gd name="connsiteY3" fmla="*/ 625033 h 1261640"/>
            </a:gdLst>
            <a:ahLst/>
            <a:cxnLst>
              <a:cxn ang="0">
                <a:pos x="connsiteX0" y="connsiteY0"/>
              </a:cxn>
              <a:cxn ang="0">
                <a:pos x="connsiteX1" y="connsiteY1"/>
              </a:cxn>
              <a:cxn ang="0">
                <a:pos x="connsiteX2" y="connsiteY2"/>
              </a:cxn>
              <a:cxn ang="0">
                <a:pos x="connsiteX3" y="connsiteY3"/>
              </a:cxn>
            </a:cxnLst>
            <a:rect l="l" t="t" r="r" b="b"/>
            <a:pathLst>
              <a:path w="1412112" h="1261640">
                <a:moveTo>
                  <a:pt x="0" y="625033"/>
                </a:moveTo>
                <a:lnTo>
                  <a:pt x="1169043" y="0"/>
                </a:lnTo>
                <a:lnTo>
                  <a:pt x="1412112" y="1261640"/>
                </a:lnTo>
                <a:lnTo>
                  <a:pt x="0" y="625033"/>
                </a:lnTo>
                <a:close/>
              </a:path>
            </a:pathLst>
          </a:cu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711371" y="2131141"/>
            <a:ext cx="508473" cy="461665"/>
          </a:xfrm>
          <a:prstGeom prst="rect">
            <a:avLst/>
          </a:prstGeom>
          <a:noFill/>
        </p:spPr>
        <p:txBody>
          <a:bodyPr wrap="none" rtlCol="0">
            <a:spAutoFit/>
          </a:bodyPr>
          <a:lstStyle/>
          <a:p>
            <a:r>
              <a:rPr lang="en-US" altLang="zh-CN" sz="2400" dirty="0" smtClean="0">
                <a:solidFill>
                  <a:schemeClr val="bg1"/>
                </a:solidFill>
              </a:rPr>
              <a:t>01</a:t>
            </a:r>
            <a:endParaRPr lang="zh-CN" altLang="en-US" sz="2400" dirty="0">
              <a:solidFill>
                <a:schemeClr val="bg1"/>
              </a:solidFill>
            </a:endParaRPr>
          </a:p>
        </p:txBody>
      </p:sp>
      <p:sp>
        <p:nvSpPr>
          <p:cNvPr id="27" name="文本框 26"/>
          <p:cNvSpPr txBox="1"/>
          <p:nvPr/>
        </p:nvSpPr>
        <p:spPr>
          <a:xfrm>
            <a:off x="7464567" y="2919480"/>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02</a:t>
            </a:r>
            <a:endParaRPr lang="zh-CN" altLang="en-US" dirty="0"/>
          </a:p>
        </p:txBody>
      </p:sp>
      <p:sp>
        <p:nvSpPr>
          <p:cNvPr id="28" name="文本框 27"/>
          <p:cNvSpPr txBox="1"/>
          <p:nvPr/>
        </p:nvSpPr>
        <p:spPr>
          <a:xfrm>
            <a:off x="6919207" y="4203533"/>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03</a:t>
            </a:r>
            <a:endParaRPr lang="zh-CN" altLang="en-US" dirty="0"/>
          </a:p>
        </p:txBody>
      </p:sp>
      <p:sp>
        <p:nvSpPr>
          <p:cNvPr id="29" name="文本框 28"/>
          <p:cNvSpPr txBox="1"/>
          <p:nvPr/>
        </p:nvSpPr>
        <p:spPr>
          <a:xfrm>
            <a:off x="5888011" y="4901422"/>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04</a:t>
            </a:r>
            <a:endParaRPr lang="zh-CN" altLang="en-US" dirty="0"/>
          </a:p>
        </p:txBody>
      </p:sp>
      <p:sp>
        <p:nvSpPr>
          <p:cNvPr id="30" name="文本框 29"/>
          <p:cNvSpPr txBox="1"/>
          <p:nvPr/>
        </p:nvSpPr>
        <p:spPr>
          <a:xfrm>
            <a:off x="4469791" y="4352573"/>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05</a:t>
            </a:r>
            <a:endParaRPr lang="zh-CN" altLang="en-US" dirty="0"/>
          </a:p>
        </p:txBody>
      </p:sp>
      <p:sp>
        <p:nvSpPr>
          <p:cNvPr id="31" name="文本框 30"/>
          <p:cNvSpPr txBox="1"/>
          <p:nvPr/>
        </p:nvSpPr>
        <p:spPr>
          <a:xfrm>
            <a:off x="4601150" y="3106398"/>
            <a:ext cx="508473" cy="461665"/>
          </a:xfrm>
          <a:prstGeom prst="rect">
            <a:avLst/>
          </a:prstGeom>
          <a:noFill/>
        </p:spPr>
        <p:txBody>
          <a:bodyPr wrap="none" rtlCol="0">
            <a:spAutoFit/>
          </a:bodyPr>
          <a:lstStyle>
            <a:defPPr>
              <a:defRPr lang="zh-CN"/>
            </a:defPPr>
            <a:lvl1pPr>
              <a:defRPr sz="2400">
                <a:solidFill>
                  <a:schemeClr val="bg1"/>
                </a:solidFill>
              </a:defRPr>
            </a:lvl1pPr>
          </a:lstStyle>
          <a:p>
            <a:r>
              <a:rPr lang="en-US" altLang="zh-CN" dirty="0"/>
              <a:t>06</a:t>
            </a:r>
            <a:endParaRPr lang="zh-CN" altLang="en-US" dirty="0"/>
          </a:p>
        </p:txBody>
      </p:sp>
      <p:sp>
        <p:nvSpPr>
          <p:cNvPr id="33" name="文本框 32"/>
          <p:cNvSpPr txBox="1"/>
          <p:nvPr/>
        </p:nvSpPr>
        <p:spPr>
          <a:xfrm>
            <a:off x="4551647" y="1674820"/>
            <a:ext cx="1082348" cy="307777"/>
          </a:xfrm>
          <a:prstGeom prst="rect">
            <a:avLst/>
          </a:prstGeom>
          <a:noFill/>
        </p:spPr>
        <p:txBody>
          <a:bodyPr wrap="none" rtlCol="0">
            <a:spAutoFit/>
          </a:bodyPr>
          <a:lstStyle/>
          <a:p>
            <a:pPr algn="r"/>
            <a:r>
              <a:rPr lang="zh-CN" altLang="en-US" sz="1400" b="1" dirty="0" smtClean="0">
                <a:solidFill>
                  <a:srgbClr val="48A2A0"/>
                </a:solidFill>
              </a:rPr>
              <a:t>主管校领导</a:t>
            </a:r>
            <a:endParaRPr lang="zh-CN" altLang="en-US" sz="1400" b="1" dirty="0">
              <a:solidFill>
                <a:srgbClr val="48A2A0"/>
              </a:solidFill>
            </a:endParaRPr>
          </a:p>
        </p:txBody>
      </p:sp>
      <p:sp>
        <p:nvSpPr>
          <p:cNvPr id="34" name="矩形 33"/>
          <p:cNvSpPr/>
          <p:nvPr/>
        </p:nvSpPr>
        <p:spPr>
          <a:xfrm>
            <a:off x="3399669" y="2027696"/>
            <a:ext cx="2186825" cy="248851"/>
          </a:xfrm>
          <a:prstGeom prst="rect">
            <a:avLst/>
          </a:prstGeom>
        </p:spPr>
        <p:txBody>
          <a:bodyPr wrap="square">
            <a:spAutoFit/>
          </a:bodyPr>
          <a:lstStyle/>
          <a:p>
            <a:pPr algn="r">
              <a:lnSpc>
                <a:spcPts val="1200"/>
              </a:lnSpc>
            </a:pPr>
            <a:r>
              <a:rPr lang="zh-CN" altLang="en-US" sz="1200" dirty="0" smtClean="0">
                <a:solidFill>
                  <a:srgbClr val="4D402B"/>
                </a:solidFill>
              </a:rPr>
              <a:t>陆朴鸣</a:t>
            </a:r>
            <a:r>
              <a:rPr lang="en-US" altLang="zh-CN" sz="1200" dirty="0" smtClean="0">
                <a:solidFill>
                  <a:srgbClr val="4D402B"/>
                </a:solidFill>
              </a:rPr>
              <a:t>.</a:t>
            </a:r>
            <a:endParaRPr lang="zh-CN" altLang="en-US" sz="1200" dirty="0"/>
          </a:p>
        </p:txBody>
      </p:sp>
      <p:sp>
        <p:nvSpPr>
          <p:cNvPr id="36" name="文本框 35"/>
          <p:cNvSpPr txBox="1"/>
          <p:nvPr/>
        </p:nvSpPr>
        <p:spPr>
          <a:xfrm>
            <a:off x="823702" y="2923982"/>
            <a:ext cx="3204723"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部门负责人</a:t>
            </a:r>
            <a:r>
              <a:rPr lang="en-US" altLang="zh-CN" dirty="0" smtClean="0"/>
              <a:t>/</a:t>
            </a:r>
            <a:r>
              <a:rPr lang="zh-CN" altLang="en-US" dirty="0" smtClean="0"/>
              <a:t>二级学院院长</a:t>
            </a:r>
            <a:r>
              <a:rPr lang="en-US" altLang="zh-CN" dirty="0" smtClean="0"/>
              <a:t>/</a:t>
            </a:r>
            <a:r>
              <a:rPr lang="zh-CN" altLang="en-US" dirty="0" smtClean="0"/>
              <a:t>项目负责人</a:t>
            </a:r>
            <a:endParaRPr lang="zh-CN" altLang="en-US" dirty="0"/>
          </a:p>
        </p:txBody>
      </p:sp>
      <p:sp>
        <p:nvSpPr>
          <p:cNvPr id="37" name="矩形 36"/>
          <p:cNvSpPr/>
          <p:nvPr/>
        </p:nvSpPr>
        <p:spPr>
          <a:xfrm>
            <a:off x="914400" y="3180577"/>
            <a:ext cx="3230087" cy="1384995"/>
          </a:xfrm>
          <a:prstGeom prst="rect">
            <a:avLst/>
          </a:prstGeom>
        </p:spPr>
        <p:txBody>
          <a:bodyPr wrap="square">
            <a:spAutoFit/>
          </a:bodyPr>
          <a:lstStyle/>
          <a:p>
            <a:pPr>
              <a:lnSpc>
                <a:spcPct val="150000"/>
              </a:lnSpc>
            </a:pPr>
            <a:r>
              <a:rPr lang="zh-CN" altLang="en-US" sz="1400" dirty="0" smtClean="0">
                <a:solidFill>
                  <a:schemeClr val="accent1">
                    <a:lumMod val="75000"/>
                  </a:schemeClr>
                </a:solidFill>
                <a:latin typeface="黑体" pitchFamily="2" charset="-122"/>
                <a:ea typeface="黑体" pitchFamily="2" charset="-122"/>
              </a:rPr>
              <a:t>对经费使用的真实性进行审核，决定经费使用出自哪个预算项目，学校预算经费是部门负责人</a:t>
            </a:r>
            <a:r>
              <a:rPr lang="en-US" altLang="zh-CN" sz="1400" dirty="0" smtClean="0">
                <a:solidFill>
                  <a:schemeClr val="accent1">
                    <a:lumMod val="75000"/>
                  </a:schemeClr>
                </a:solidFill>
                <a:latin typeface="黑体" pitchFamily="2" charset="-122"/>
                <a:ea typeface="黑体" pitchFamily="2" charset="-122"/>
              </a:rPr>
              <a:t>/</a:t>
            </a:r>
            <a:r>
              <a:rPr lang="zh-CN" altLang="en-US" sz="1400" dirty="0" smtClean="0">
                <a:solidFill>
                  <a:schemeClr val="accent1">
                    <a:lumMod val="75000"/>
                  </a:schemeClr>
                </a:solidFill>
                <a:latin typeface="黑体" pitchFamily="2" charset="-122"/>
                <a:ea typeface="黑体" pitchFamily="2" charset="-122"/>
              </a:rPr>
              <a:t>二级学院院长；政府项目经费、校外经费是项目负责人</a:t>
            </a:r>
            <a:endParaRPr lang="zh-CN" altLang="en-US" sz="1400" dirty="0">
              <a:solidFill>
                <a:schemeClr val="accent1">
                  <a:lumMod val="75000"/>
                </a:schemeClr>
              </a:solidFill>
              <a:latin typeface="黑体" pitchFamily="2" charset="-122"/>
              <a:ea typeface="黑体" pitchFamily="2" charset="-122"/>
            </a:endParaRPr>
          </a:p>
        </p:txBody>
      </p:sp>
      <p:sp>
        <p:nvSpPr>
          <p:cNvPr id="39" name="文本框 38"/>
          <p:cNvSpPr txBox="1"/>
          <p:nvPr/>
        </p:nvSpPr>
        <p:spPr>
          <a:xfrm>
            <a:off x="2834750" y="4709392"/>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42" name="文本框 41"/>
          <p:cNvSpPr txBox="1"/>
          <p:nvPr/>
        </p:nvSpPr>
        <p:spPr>
          <a:xfrm>
            <a:off x="8627077" y="2628323"/>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45" name="文本框 44"/>
          <p:cNvSpPr txBox="1"/>
          <p:nvPr/>
        </p:nvSpPr>
        <p:spPr>
          <a:xfrm>
            <a:off x="8616111" y="4210773"/>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48" name="文本框 47"/>
          <p:cNvSpPr txBox="1"/>
          <p:nvPr/>
        </p:nvSpPr>
        <p:spPr>
          <a:xfrm>
            <a:off x="6687688" y="5306235"/>
            <a:ext cx="1082348" cy="307777"/>
          </a:xfrm>
          <a:prstGeom prst="rect">
            <a:avLst/>
          </a:prstGeom>
          <a:noFill/>
        </p:spPr>
        <p:txBody>
          <a:bodyPr wrap="none" rtlCol="0">
            <a:spAutoFit/>
          </a:bodyPr>
          <a:lstStyle>
            <a:defPPr>
              <a:defRPr lang="zh-CN"/>
            </a:defPPr>
            <a:lvl1pPr algn="r">
              <a:defRPr sz="1400" b="1">
                <a:solidFill>
                  <a:srgbClr val="48A2A0"/>
                </a:solidFill>
              </a:defRPr>
            </a:lvl1pPr>
          </a:lstStyle>
          <a:p>
            <a:r>
              <a:rPr lang="zh-CN" altLang="en-US" dirty="0" smtClean="0"/>
              <a:t>分管校领导</a:t>
            </a:r>
            <a:endParaRPr lang="zh-CN" altLang="en-US" dirty="0"/>
          </a:p>
        </p:txBody>
      </p:sp>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hlinkClick r:id="rId2" action="ppaction://hlinksldjump"/>
          </p:cNvPr>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344023" y="448348"/>
            <a:ext cx="700833" cy="400110"/>
          </a:xfrm>
          <a:prstGeom prst="rect">
            <a:avLst/>
          </a:prstGeom>
        </p:spPr>
        <p:txBody>
          <a:bodyPr wrap="none">
            <a:spAutoFit/>
          </a:bodyPr>
          <a:lstStyle/>
          <a:p>
            <a:r>
              <a:rPr lang="zh-CN" altLang="en-US" sz="2000" b="1" dirty="0" smtClean="0">
                <a:solidFill>
                  <a:schemeClr val="tx1">
                    <a:lumMod val="75000"/>
                    <a:lumOff val="25000"/>
                  </a:schemeClr>
                </a:solidFill>
              </a:rPr>
              <a:t>领导</a:t>
            </a:r>
            <a:endParaRPr lang="zh-CN" altLang="en-US" sz="2000" b="1" dirty="0">
              <a:solidFill>
                <a:schemeClr val="tx1">
                  <a:lumMod val="75000"/>
                  <a:lumOff val="2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8198181" y="2948420"/>
            <a:ext cx="3570266" cy="89918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468281" y="4490172"/>
            <a:ext cx="4048125" cy="49746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019677" y="5587403"/>
            <a:ext cx="3905250" cy="492763"/>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017629" y="4998274"/>
            <a:ext cx="4029075" cy="737508"/>
          </a:xfrm>
          <a:prstGeom prst="rect">
            <a:avLst/>
          </a:prstGeom>
          <a:noFill/>
          <a:ln w="9525">
            <a:noFill/>
            <a:miter lim="800000"/>
            <a:headEnd/>
            <a:tailEnd/>
          </a:ln>
        </p:spPr>
      </p:pic>
    </p:spTree>
    <p:extLst>
      <p:ext uri="{BB962C8B-B14F-4D97-AF65-F5344CB8AC3E}">
        <p14:creationId xmlns:p14="http://schemas.microsoft.com/office/powerpoint/2010/main" xmlns="" val="20494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amond(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ssolv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dissolve">
                                      <p:cBhvr>
                                        <p:cTn id="34" dur="5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dissolv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ppt_x"/>
                                          </p:val>
                                        </p:tav>
                                        <p:tav tm="100000">
                                          <p:val>
                                            <p:strVal val="#ppt_x"/>
                                          </p:val>
                                        </p:tav>
                                      </p:tavLst>
                                    </p:anim>
                                    <p:anim calcmode="lin" valueType="num">
                                      <p:cBhvr additive="base">
                                        <p:cTn id="5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dissolve">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arn(inHorizontal)">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7" grpId="0"/>
      <p:bldP spid="39" grpId="0"/>
      <p:bldP spid="42" grpId="0"/>
      <p:bldP spid="45"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descr="{91B7E613-7965-4AB1-85F8-FF96B9E95982}.jpg"/>
          <p:cNvPicPr>
            <a:picLocks noChangeAspect="1"/>
          </p:cNvPicPr>
          <p:nvPr/>
        </p:nvPicPr>
        <p:blipFill>
          <a:blip r:embed="rId2" cstate="print"/>
          <a:stretch>
            <a:fillRect/>
          </a:stretch>
        </p:blipFill>
        <p:spPr>
          <a:xfrm>
            <a:off x="-166255" y="0"/>
            <a:ext cx="12358255" cy="6858000"/>
          </a:xfrm>
          <a:prstGeom prst="rect">
            <a:avLst/>
          </a:prstGeom>
        </p:spPr>
      </p:pic>
      <p:sp>
        <p:nvSpPr>
          <p:cNvPr id="43" name="矩形 42"/>
          <p:cNvSpPr/>
          <p:nvPr/>
        </p:nvSpPr>
        <p:spPr>
          <a:xfrm>
            <a:off x="4769355" y="2967335"/>
            <a:ext cx="2653290" cy="923330"/>
          </a:xfrm>
          <a:prstGeom prst="rect">
            <a:avLst/>
          </a:prstGeom>
          <a:noFill/>
        </p:spPr>
        <p:txBody>
          <a:bodyPr wrap="none" lIns="91440" tIns="45720" rIns="91440" bIns="45720">
            <a:spAutoFit/>
          </a:bodyPr>
          <a:lstStyle/>
          <a:p>
            <a:pPr algn="ctr"/>
            <a:r>
              <a:rPr lang="zh-CN" altLang="en-US" sz="5400" b="1" dirty="0" smtClean="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rPr>
              <a:t>谢  谢！</a:t>
            </a:r>
            <a:endParaRPr lang="zh-CN" altLang="en-US" sz="5400" b="1" dirty="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endParaRPr>
          </a:p>
        </p:txBody>
      </p:sp>
      <p:sp>
        <p:nvSpPr>
          <p:cNvPr id="44" name="矩形 43"/>
          <p:cNvSpPr/>
          <p:nvPr/>
        </p:nvSpPr>
        <p:spPr>
          <a:xfrm>
            <a:off x="4769355" y="2967335"/>
            <a:ext cx="2653290" cy="923330"/>
          </a:xfrm>
          <a:prstGeom prst="rect">
            <a:avLst/>
          </a:prstGeom>
          <a:noFill/>
        </p:spPr>
        <p:txBody>
          <a:bodyPr wrap="none" lIns="91440" tIns="45720" rIns="91440" bIns="45720">
            <a:spAutoFit/>
          </a:bodyPr>
          <a:lstStyle/>
          <a:p>
            <a:pPr algn="ctr"/>
            <a:r>
              <a:rPr lang="zh-CN" alt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谢  谢！</a:t>
            </a:r>
            <a:endParaRPr lang="zh-CN" alt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20494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4758074" y="753893"/>
            <a:ext cx="713428" cy="713428"/>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910172" y="41487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216279" y="3422965"/>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18018" y="3514494"/>
            <a:ext cx="771365" cy="769441"/>
          </a:xfrm>
          <a:prstGeom prst="rect">
            <a:avLst/>
          </a:prstGeom>
          <a:noFill/>
        </p:spPr>
        <p:txBody>
          <a:bodyPr wrap="none" rtlCol="0">
            <a:spAutoFit/>
          </a:bodyPr>
          <a:lstStyle/>
          <a:p>
            <a:pPr algn="ctr"/>
            <a:r>
              <a:rPr lang="en-US" altLang="zh-CN" sz="4400" b="1" dirty="0" smtClean="0">
                <a:solidFill>
                  <a:schemeClr val="bg1"/>
                </a:solidFill>
              </a:rPr>
              <a:t>01</a:t>
            </a:r>
            <a:endParaRPr lang="zh-CN" altLang="en-US" sz="4400" b="1" dirty="0">
              <a:solidFill>
                <a:schemeClr val="bg1"/>
              </a:solidFill>
            </a:endParaRPr>
          </a:p>
        </p:txBody>
      </p:sp>
      <p:sp>
        <p:nvSpPr>
          <p:cNvPr id="6" name="文本框 5"/>
          <p:cNvSpPr txBox="1"/>
          <p:nvPr/>
        </p:nvSpPr>
        <p:spPr>
          <a:xfrm>
            <a:off x="1982297" y="4466994"/>
            <a:ext cx="1338828" cy="369332"/>
          </a:xfrm>
          <a:prstGeom prst="rect">
            <a:avLst/>
          </a:prstGeom>
          <a:noFill/>
        </p:spPr>
        <p:txBody>
          <a:bodyPr wrap="none" rtlCol="0">
            <a:spAutoFit/>
          </a:bodyPr>
          <a:lstStyle/>
          <a:p>
            <a:pPr algn="ctr"/>
            <a:r>
              <a:rPr lang="zh-CN" altLang="en-US" dirty="0" smtClean="0">
                <a:latin typeface="+mj-lt"/>
                <a:hlinkClick r:id="rId3" action="ppaction://hlinksldjump"/>
              </a:rPr>
              <a:t>项目负责人</a:t>
            </a:r>
            <a:endParaRPr lang="zh-CN" altLang="en-US" dirty="0">
              <a:latin typeface="+mj-lt"/>
            </a:endParaRPr>
          </a:p>
        </p:txBody>
      </p:sp>
      <p:sp>
        <p:nvSpPr>
          <p:cNvPr id="7" name="文本框 6"/>
          <p:cNvSpPr txBox="1"/>
          <p:nvPr/>
        </p:nvSpPr>
        <p:spPr>
          <a:xfrm>
            <a:off x="1643662" y="4912882"/>
            <a:ext cx="196643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smtClean="0"/>
              <a:t>1. </a:t>
            </a:r>
            <a:r>
              <a:rPr lang="zh-CN" altLang="en-US" sz="1200" dirty="0" smtClean="0"/>
              <a:t>学校预算经费项目负责人是部门负责人、二级学院行政院长</a:t>
            </a:r>
            <a:endParaRPr lang="en-US" altLang="zh-CN" sz="1200" dirty="0" smtClean="0"/>
          </a:p>
          <a:p>
            <a:r>
              <a:rPr lang="en-US" altLang="zh-CN" sz="1200" dirty="0" smtClean="0"/>
              <a:t>2. </a:t>
            </a:r>
            <a:r>
              <a:rPr lang="zh-CN" altLang="en-US" sz="1200" dirty="0" smtClean="0"/>
              <a:t>政府专项、校外项目经费负责人是项目负责人</a:t>
            </a:r>
            <a:endParaRPr lang="zh-CN" altLang="en-US" sz="1200" dirty="0"/>
          </a:p>
        </p:txBody>
      </p:sp>
      <p:sp>
        <p:nvSpPr>
          <p:cNvPr id="11" name="文本框 10"/>
          <p:cNvSpPr txBox="1"/>
          <p:nvPr/>
        </p:nvSpPr>
        <p:spPr>
          <a:xfrm>
            <a:off x="3876928" y="4448259"/>
            <a:ext cx="2262159" cy="369332"/>
          </a:xfrm>
          <a:prstGeom prst="rect">
            <a:avLst/>
          </a:prstGeom>
          <a:noFill/>
        </p:spPr>
        <p:txBody>
          <a:bodyPr wrap="none" rtlCol="0">
            <a:spAutoFit/>
          </a:bodyPr>
          <a:lstStyle/>
          <a:p>
            <a:pPr algn="ctr"/>
            <a:r>
              <a:rPr lang="zh-CN" altLang="en-US" dirty="0" smtClean="0">
                <a:latin typeface="+mj-lt"/>
                <a:hlinkClick r:id="rId4" action="ppaction://hlinksldjump"/>
              </a:rPr>
              <a:t>网上预约报销操作员</a:t>
            </a:r>
            <a:endParaRPr lang="zh-CN" altLang="en-US" dirty="0">
              <a:latin typeface="+mj-lt"/>
            </a:endParaRPr>
          </a:p>
        </p:txBody>
      </p:sp>
      <p:sp>
        <p:nvSpPr>
          <p:cNvPr id="12" name="文本框 11"/>
          <p:cNvSpPr txBox="1"/>
          <p:nvPr/>
        </p:nvSpPr>
        <p:spPr>
          <a:xfrm>
            <a:off x="3959905" y="4929773"/>
            <a:ext cx="19540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smtClean="0"/>
              <a:t>1.</a:t>
            </a:r>
            <a:r>
              <a:rPr lang="zh-CN" altLang="en-US" sz="1200" dirty="0" smtClean="0"/>
              <a:t>学校预算经费由部门负责人指定操作员</a:t>
            </a:r>
            <a:endParaRPr lang="en-US" altLang="zh-CN" sz="1200" dirty="0" smtClean="0"/>
          </a:p>
          <a:p>
            <a:r>
              <a:rPr lang="en-US" altLang="zh-CN" sz="1200" dirty="0" smtClean="0"/>
              <a:t>2. </a:t>
            </a:r>
            <a:r>
              <a:rPr lang="zh-CN" altLang="en-US" sz="1200" dirty="0" smtClean="0"/>
              <a:t>政府专项、校外项目由项目负责人指定</a:t>
            </a:r>
            <a:endParaRPr lang="zh-CN" altLang="en-US" sz="1200" dirty="0"/>
          </a:p>
        </p:txBody>
      </p:sp>
      <p:sp>
        <p:nvSpPr>
          <p:cNvPr id="16" name="文本框 15"/>
          <p:cNvSpPr txBox="1"/>
          <p:nvPr/>
        </p:nvSpPr>
        <p:spPr>
          <a:xfrm>
            <a:off x="6191542" y="4391024"/>
            <a:ext cx="2798080" cy="646331"/>
          </a:xfrm>
          <a:prstGeom prst="rect">
            <a:avLst/>
          </a:prstGeom>
          <a:noFill/>
        </p:spPr>
        <p:txBody>
          <a:bodyPr wrap="square" rtlCol="0">
            <a:spAutoFit/>
          </a:bodyPr>
          <a:lstStyle/>
          <a:p>
            <a:pPr algn="ctr"/>
            <a:r>
              <a:rPr lang="zh-CN" altLang="en-US" u="sng" dirty="0" smtClean="0">
                <a:solidFill>
                  <a:schemeClr val="accent1">
                    <a:lumMod val="75000"/>
                  </a:schemeClr>
                </a:solidFill>
                <a:latin typeface="+mj-lt"/>
                <a:hlinkClick r:id="rId5" action="ppaction://hlinksldjump"/>
              </a:rPr>
              <a:t>财务处财务</a:t>
            </a:r>
            <a:r>
              <a:rPr lang="zh-CN" altLang="en-US" u="sng" dirty="0" smtClean="0">
                <a:solidFill>
                  <a:schemeClr val="accent1">
                    <a:lumMod val="75000"/>
                  </a:schemeClr>
                </a:solidFill>
                <a:latin typeface="+mj-lt"/>
              </a:rPr>
              <a:t>人员</a:t>
            </a:r>
            <a:endParaRPr lang="en-US" altLang="zh-CN" u="sng" dirty="0" smtClean="0">
              <a:solidFill>
                <a:schemeClr val="accent1">
                  <a:lumMod val="75000"/>
                </a:schemeClr>
              </a:solidFill>
              <a:latin typeface="+mj-lt"/>
            </a:endParaRPr>
          </a:p>
          <a:p>
            <a:pPr algn="ctr"/>
            <a:r>
              <a:rPr lang="zh-CN" altLang="en-US" u="sng" dirty="0" smtClean="0">
                <a:solidFill>
                  <a:schemeClr val="accent1">
                    <a:lumMod val="75000"/>
                  </a:schemeClr>
                </a:solidFill>
                <a:latin typeface="+mj-lt"/>
              </a:rPr>
              <a:t>业务处理分工</a:t>
            </a:r>
            <a:endParaRPr lang="zh-CN" altLang="en-US" u="sng" dirty="0">
              <a:solidFill>
                <a:schemeClr val="accent1">
                  <a:lumMod val="75000"/>
                </a:schemeClr>
              </a:solidFill>
              <a:latin typeface="+mj-lt"/>
            </a:endParaRPr>
          </a:p>
        </p:txBody>
      </p:sp>
      <p:sp>
        <p:nvSpPr>
          <p:cNvPr id="17" name="文本框 16"/>
          <p:cNvSpPr txBox="1"/>
          <p:nvPr/>
        </p:nvSpPr>
        <p:spPr>
          <a:xfrm>
            <a:off x="6169270" y="4989151"/>
            <a:ext cx="272534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200" dirty="0" smtClean="0"/>
              <a:t>财务处负责预算控制老师：倪静艳</a:t>
            </a:r>
            <a:endParaRPr lang="en-US" altLang="zh-CN" sz="1200" dirty="0" smtClean="0"/>
          </a:p>
          <a:p>
            <a:r>
              <a:rPr lang="en-US" altLang="zh-CN" sz="1200" dirty="0" smtClean="0"/>
              <a:t>      </a:t>
            </a:r>
            <a:r>
              <a:rPr lang="zh-CN" altLang="en-US" sz="1200" dirty="0" smtClean="0"/>
              <a:t>负责预约报销老师：吴佳佳、刘畅</a:t>
            </a:r>
            <a:endParaRPr lang="en-US" altLang="zh-CN" sz="1200" dirty="0" smtClean="0"/>
          </a:p>
          <a:p>
            <a:r>
              <a:rPr lang="en-US" altLang="zh-CN" sz="1200" dirty="0" smtClean="0"/>
              <a:t>            </a:t>
            </a:r>
            <a:r>
              <a:rPr lang="zh-CN" altLang="en-US" sz="1200" dirty="0" smtClean="0"/>
              <a:t>负责预约转账老师：刘佳燕</a:t>
            </a:r>
            <a:endParaRPr lang="en-US" altLang="zh-CN" sz="1200" dirty="0" smtClean="0"/>
          </a:p>
          <a:p>
            <a:r>
              <a:rPr lang="en-US" altLang="zh-CN" sz="1200" dirty="0" smtClean="0"/>
              <a:t>                  </a:t>
            </a:r>
            <a:r>
              <a:rPr lang="zh-CN" altLang="en-US" sz="1200" dirty="0" smtClean="0"/>
              <a:t>负责学生津贴发放：贺晨</a:t>
            </a:r>
            <a:endParaRPr lang="en-US" altLang="zh-CN" sz="1200" dirty="0" smtClean="0"/>
          </a:p>
          <a:p>
            <a:endParaRPr lang="zh-CN" altLang="en-US" sz="1200" dirty="0"/>
          </a:p>
        </p:txBody>
      </p:sp>
      <p:sp>
        <p:nvSpPr>
          <p:cNvPr id="21" name="文本框 20"/>
          <p:cNvSpPr txBox="1"/>
          <p:nvPr/>
        </p:nvSpPr>
        <p:spPr>
          <a:xfrm>
            <a:off x="9245182" y="4487361"/>
            <a:ext cx="646332" cy="369332"/>
          </a:xfrm>
          <a:prstGeom prst="rect">
            <a:avLst/>
          </a:prstGeom>
          <a:noFill/>
        </p:spPr>
        <p:txBody>
          <a:bodyPr wrap="none" rtlCol="0">
            <a:spAutoFit/>
          </a:bodyPr>
          <a:lstStyle/>
          <a:p>
            <a:pPr algn="ctr"/>
            <a:r>
              <a:rPr lang="zh-CN" altLang="en-US" dirty="0" smtClean="0">
                <a:latin typeface="+mj-lt"/>
                <a:hlinkClick r:id="rId6" action="ppaction://hlinksldjump"/>
              </a:rPr>
              <a:t>领导</a:t>
            </a:r>
            <a:endParaRPr lang="zh-CN" altLang="en-US" dirty="0">
              <a:latin typeface="+mj-lt"/>
            </a:endParaRPr>
          </a:p>
        </p:txBody>
      </p:sp>
      <p:sp>
        <p:nvSpPr>
          <p:cNvPr id="22" name="文本框 21"/>
          <p:cNvSpPr txBox="1"/>
          <p:nvPr/>
        </p:nvSpPr>
        <p:spPr>
          <a:xfrm>
            <a:off x="9043657" y="5014234"/>
            <a:ext cx="20161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1200" dirty="0" smtClean="0"/>
              <a:t>部门负责人</a:t>
            </a:r>
            <a:r>
              <a:rPr lang="en-US" altLang="zh-CN" sz="1200" dirty="0" smtClean="0"/>
              <a:t>/</a:t>
            </a:r>
            <a:r>
              <a:rPr lang="zh-CN" altLang="en-US" sz="1200" dirty="0" smtClean="0"/>
              <a:t>二级学院院长</a:t>
            </a:r>
            <a:r>
              <a:rPr lang="en-US" altLang="zh-CN" sz="1200" dirty="0" smtClean="0"/>
              <a:t>/</a:t>
            </a:r>
            <a:r>
              <a:rPr lang="zh-CN" altLang="en-US" sz="1200" dirty="0" smtClean="0"/>
              <a:t>项目负责人</a:t>
            </a:r>
            <a:r>
              <a:rPr lang="en-US" altLang="zh-CN" sz="1200" dirty="0" smtClean="0"/>
              <a:t>/</a:t>
            </a:r>
            <a:r>
              <a:rPr lang="zh-CN" altLang="en-US" sz="1200" dirty="0" smtClean="0"/>
              <a:t>学校分管校领导</a:t>
            </a:r>
            <a:r>
              <a:rPr lang="en-US" altLang="zh-CN" sz="1200" dirty="0" smtClean="0"/>
              <a:t>/</a:t>
            </a:r>
            <a:r>
              <a:rPr lang="zh-CN" altLang="en-US" sz="1200" dirty="0" smtClean="0"/>
              <a:t>学校主管校领导</a:t>
            </a:r>
            <a:endParaRPr lang="zh-CN" altLang="en-US" sz="1200" dirty="0"/>
          </a:p>
        </p:txBody>
      </p:sp>
      <p:sp>
        <p:nvSpPr>
          <p:cNvPr id="23" name="椭圆 22"/>
          <p:cNvSpPr/>
          <p:nvPr/>
        </p:nvSpPr>
        <p:spPr>
          <a:xfrm>
            <a:off x="4869180" y="686969"/>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Others_1"/>
          <p:cNvSpPr txBox="1"/>
          <p:nvPr>
            <p:custDataLst>
              <p:tags r:id="rId1"/>
            </p:custDataLst>
          </p:nvPr>
        </p:nvSpPr>
        <p:spPr>
          <a:xfrm>
            <a:off x="4160902" y="1467321"/>
            <a:ext cx="3955467" cy="847938"/>
          </a:xfrm>
          <a:prstGeom prst="rect">
            <a:avLst/>
          </a:prstGeom>
          <a:noFill/>
        </p:spPr>
        <p:txBody>
          <a:bodyPr wrap="square" rtlCol="0">
            <a:noAutofit/>
          </a:bodyPr>
          <a:lstStyle/>
          <a:p>
            <a:pPr algn="ctr"/>
            <a:r>
              <a:rPr lang="zh-CN" altLang="en-US" sz="4400" dirty="0" smtClean="0">
                <a:solidFill>
                  <a:schemeClr val="bg1"/>
                </a:solidFill>
                <a:effectLst>
                  <a:outerShdw blurRad="38100" dist="38100" dir="2700000" algn="tl">
                    <a:srgbClr val="000000">
                      <a:alpha val="43137"/>
                    </a:srgbClr>
                  </a:outerShdw>
                </a:effectLst>
                <a:latin typeface="+mj-lt"/>
                <a:cs typeface="Arial" pitchFamily="34" charset="0"/>
              </a:rPr>
              <a:t>操作培训</a:t>
            </a:r>
            <a:endParaRPr lang="zh-CN" altLang="en-US" sz="4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9" name="椭圆 8"/>
          <p:cNvSpPr/>
          <p:nvPr/>
        </p:nvSpPr>
        <p:spPr>
          <a:xfrm>
            <a:off x="4495929" y="3441700"/>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586496" y="3533229"/>
            <a:ext cx="771365" cy="769441"/>
          </a:xfrm>
          <a:prstGeom prst="rect">
            <a:avLst/>
          </a:prstGeom>
          <a:noFill/>
        </p:spPr>
        <p:txBody>
          <a:bodyPr wrap="none" rtlCol="0">
            <a:spAutoFit/>
          </a:bodyPr>
          <a:lstStyle/>
          <a:p>
            <a:pPr algn="ctr"/>
            <a:r>
              <a:rPr lang="en-US" altLang="zh-CN" sz="4400" b="1" dirty="0" smtClean="0">
                <a:solidFill>
                  <a:schemeClr val="bg1"/>
                </a:solidFill>
              </a:rPr>
              <a:t>02</a:t>
            </a:r>
            <a:endParaRPr lang="zh-CN" altLang="en-US" sz="4400" b="1" dirty="0">
              <a:solidFill>
                <a:schemeClr val="bg1"/>
              </a:solidFill>
            </a:endParaRPr>
          </a:p>
        </p:txBody>
      </p:sp>
      <p:sp>
        <p:nvSpPr>
          <p:cNvPr id="33" name="椭圆 32"/>
          <p:cNvSpPr/>
          <p:nvPr/>
        </p:nvSpPr>
        <p:spPr>
          <a:xfrm>
            <a:off x="5203969" y="4148747"/>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775579" y="3441700"/>
            <a:ext cx="952500" cy="95250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837323" y="3533229"/>
            <a:ext cx="771365" cy="769441"/>
          </a:xfrm>
          <a:prstGeom prst="rect">
            <a:avLst/>
          </a:prstGeom>
          <a:noFill/>
        </p:spPr>
        <p:txBody>
          <a:bodyPr wrap="none" rtlCol="0">
            <a:spAutoFit/>
          </a:bodyPr>
          <a:lstStyle/>
          <a:p>
            <a:pPr algn="ctr"/>
            <a:r>
              <a:rPr lang="en-US" altLang="zh-CN" sz="4400" b="1" dirty="0" smtClean="0">
                <a:solidFill>
                  <a:schemeClr val="bg1"/>
                </a:solidFill>
              </a:rPr>
              <a:t>03</a:t>
            </a:r>
            <a:endParaRPr lang="zh-CN" altLang="en-US" sz="4400" b="1" dirty="0">
              <a:solidFill>
                <a:schemeClr val="bg1"/>
              </a:solidFill>
            </a:endParaRPr>
          </a:p>
        </p:txBody>
      </p:sp>
      <p:sp>
        <p:nvSpPr>
          <p:cNvPr id="34" name="椭圆 33"/>
          <p:cNvSpPr/>
          <p:nvPr/>
        </p:nvSpPr>
        <p:spPr>
          <a:xfrm>
            <a:off x="7516801" y="4148747"/>
            <a:ext cx="191910" cy="19191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055229" y="3416616"/>
            <a:ext cx="952500" cy="952500"/>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145796" y="3508145"/>
            <a:ext cx="771365" cy="769441"/>
          </a:xfrm>
          <a:prstGeom prst="rect">
            <a:avLst/>
          </a:prstGeom>
          <a:noFill/>
        </p:spPr>
        <p:txBody>
          <a:bodyPr wrap="none" rtlCol="0">
            <a:spAutoFit/>
          </a:bodyPr>
          <a:lstStyle/>
          <a:p>
            <a:pPr algn="ctr"/>
            <a:r>
              <a:rPr lang="en-US" altLang="zh-CN" sz="4400" b="1" dirty="0" smtClean="0">
                <a:solidFill>
                  <a:schemeClr val="bg1"/>
                </a:solidFill>
              </a:rPr>
              <a:t>04</a:t>
            </a:r>
            <a:endParaRPr lang="zh-CN" altLang="en-US" sz="4400" b="1" dirty="0">
              <a:solidFill>
                <a:schemeClr val="bg1"/>
              </a:solidFill>
            </a:endParaRPr>
          </a:p>
        </p:txBody>
      </p:sp>
      <p:sp>
        <p:nvSpPr>
          <p:cNvPr id="35" name="椭圆 34"/>
          <p:cNvSpPr/>
          <p:nvPr/>
        </p:nvSpPr>
        <p:spPr>
          <a:xfrm>
            <a:off x="9770535" y="4148747"/>
            <a:ext cx="191910" cy="19191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126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Bottom)">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12" grpId="0" animBg="1"/>
      <p:bldP spid="16" grpId="0"/>
      <p:bldP spid="17" grpId="0" animBg="1"/>
      <p:bldP spid="21" grpId="0"/>
      <p:bldP spid="2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54183" y="359229"/>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hlinkClick r:id="rId3" action="ppaction://hlinksldjump"/>
          </p:cNvPr>
          <p:cNvSpPr/>
          <p:nvPr/>
        </p:nvSpPr>
        <p:spPr>
          <a:xfrm>
            <a:off x="2599601" y="2174663"/>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Others_1"/>
          <p:cNvSpPr txBox="1"/>
          <p:nvPr>
            <p:custDataLst>
              <p:tags r:id="rId1"/>
            </p:custDataLst>
          </p:nvPr>
        </p:nvSpPr>
        <p:spPr>
          <a:xfrm>
            <a:off x="1389413" y="1138329"/>
            <a:ext cx="2363191" cy="847938"/>
          </a:xfrm>
          <a:prstGeom prst="rect">
            <a:avLst/>
          </a:prstGeom>
          <a:noFill/>
        </p:spPr>
        <p:txBody>
          <a:bodyPr wrap="square" rtlCol="0">
            <a:noAutofit/>
          </a:bodyPr>
          <a:lstStyle/>
          <a:p>
            <a:pPr algn="ctr"/>
            <a:r>
              <a:rPr lang="zh-CN" altLang="en-US" sz="3200" dirty="0" smtClean="0"/>
              <a:t>项目负责人授权</a:t>
            </a:r>
          </a:p>
          <a:p>
            <a:pPr algn="ctr"/>
            <a:endParaRPr lang="zh-CN" altLang="en-US" sz="44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8" name="文本框 7"/>
          <p:cNvSpPr txBox="1"/>
          <p:nvPr/>
        </p:nvSpPr>
        <p:spPr>
          <a:xfrm>
            <a:off x="4012470" y="570017"/>
            <a:ext cx="6556569" cy="1169551"/>
          </a:xfrm>
          <a:prstGeom prst="rect">
            <a:avLst/>
          </a:prstGeom>
          <a:noFill/>
        </p:spPr>
        <p:txBody>
          <a:bodyPr wrap="square" rtlCol="0">
            <a:spAutoFit/>
          </a:bodyPr>
          <a:lstStyle/>
          <a:p>
            <a:r>
              <a:rPr lang="en-US" altLang="zh-CN" sz="1400" dirty="0" smtClean="0"/>
              <a:t>①</a:t>
            </a:r>
            <a:r>
              <a:rPr lang="zh-CN" altLang="en-US" sz="1400" dirty="0" smtClean="0"/>
              <a:t>授权一位操作员。专门进行网上预约报销的操作员，填写“</a:t>
            </a:r>
            <a:r>
              <a:rPr lang="zh-CN" altLang="zh-CN" sz="1400" dirty="0" smtClean="0"/>
              <a:t>财务平台操作员申请</a:t>
            </a:r>
            <a:r>
              <a:rPr lang="en-US" altLang="zh-CN" sz="1400" dirty="0" smtClean="0"/>
              <a:t>/</a:t>
            </a:r>
            <a:r>
              <a:rPr lang="zh-CN" altLang="zh-CN" sz="1400" dirty="0" smtClean="0"/>
              <a:t>变更表</a:t>
            </a:r>
            <a:r>
              <a:rPr lang="zh-CN" altLang="en-US" sz="1400" dirty="0" smtClean="0"/>
              <a:t>”交于财务处 （ “</a:t>
            </a:r>
            <a:r>
              <a:rPr lang="zh-CN" altLang="zh-CN" sz="1400" dirty="0" smtClean="0"/>
              <a:t>财务平台操作员申请</a:t>
            </a:r>
            <a:r>
              <a:rPr lang="en-US" altLang="zh-CN" sz="1400" dirty="0" smtClean="0"/>
              <a:t>/</a:t>
            </a:r>
            <a:r>
              <a:rPr lang="zh-CN" altLang="zh-CN" sz="1400" dirty="0" smtClean="0"/>
              <a:t>变更表</a:t>
            </a:r>
            <a:r>
              <a:rPr lang="zh-CN" altLang="en-US" sz="1400" dirty="0" smtClean="0"/>
              <a:t>” 在财务官网上</a:t>
            </a:r>
            <a:r>
              <a:rPr lang="en-US" altLang="zh-CN" sz="1400" dirty="0" smtClean="0"/>
              <a:t>http://10.3.3.9/home.aspx</a:t>
            </a:r>
            <a:r>
              <a:rPr lang="zh-CN" altLang="en-US" sz="1400" dirty="0" smtClean="0"/>
              <a:t>下载）。该操作员享有网上制单权。</a:t>
            </a:r>
            <a:endParaRPr lang="en-US" altLang="zh-CN" sz="1400" dirty="0" smtClean="0"/>
          </a:p>
          <a:p>
            <a:r>
              <a:rPr lang="zh-CN" altLang="en-US" sz="1400" dirty="0" smtClean="0"/>
              <a:t>②若项目负责人需要给其他人员网上制单权的，由项目负责人登录预约报销平台进行批量授权操作。</a:t>
            </a:r>
            <a:endParaRPr lang="zh-CN" altLang="en-US" sz="1400" dirty="0"/>
          </a:p>
        </p:txBody>
      </p:sp>
      <p:pic>
        <p:nvPicPr>
          <p:cNvPr id="1027" name="Picture 3"/>
          <p:cNvPicPr>
            <a:picLocks noChangeAspect="1" noChangeArrowheads="1"/>
          </p:cNvPicPr>
          <p:nvPr/>
        </p:nvPicPr>
        <p:blipFill>
          <a:blip r:embed="rId4" cstate="print"/>
          <a:srcRect/>
          <a:stretch>
            <a:fillRect/>
          </a:stretch>
        </p:blipFill>
        <p:spPr bwMode="auto">
          <a:xfrm>
            <a:off x="3990108" y="1773444"/>
            <a:ext cx="7018317" cy="2430421"/>
          </a:xfrm>
          <a:prstGeom prst="rect">
            <a:avLst/>
          </a:prstGeom>
          <a:noFill/>
          <a:ln w="9525">
            <a:noFill/>
            <a:miter lim="800000"/>
            <a:headEnd/>
            <a:tailEnd/>
          </a:ln>
        </p:spPr>
      </p:pic>
      <p:sp>
        <p:nvSpPr>
          <p:cNvPr id="10" name="TextBox 9"/>
          <p:cNvSpPr txBox="1"/>
          <p:nvPr/>
        </p:nvSpPr>
        <p:spPr>
          <a:xfrm>
            <a:off x="3883231" y="4239491"/>
            <a:ext cx="7612083" cy="800219"/>
          </a:xfrm>
          <a:prstGeom prst="rect">
            <a:avLst/>
          </a:prstGeom>
          <a:noFill/>
        </p:spPr>
        <p:txBody>
          <a:bodyPr wrap="square" rtlCol="0">
            <a:spAutoFit/>
          </a:bodyPr>
          <a:lstStyle/>
          <a:p>
            <a:r>
              <a:rPr lang="zh-CN" altLang="en-US" sz="1400" dirty="0" smtClean="0"/>
              <a:t>③项目负责人可以及时和准确的查询自己项目的经费使用情况（在预约报销首页的“经费查询”模块）</a:t>
            </a:r>
          </a:p>
          <a:p>
            <a:endParaRPr lang="zh-CN" altLang="en-US" dirty="0"/>
          </a:p>
        </p:txBody>
      </p:sp>
      <p:pic>
        <p:nvPicPr>
          <p:cNvPr id="1028" name="Picture 4"/>
          <p:cNvPicPr>
            <a:picLocks noChangeAspect="1" noChangeArrowheads="1"/>
          </p:cNvPicPr>
          <p:nvPr/>
        </p:nvPicPr>
        <p:blipFill>
          <a:blip r:embed="rId5" cstate="print"/>
          <a:srcRect/>
          <a:stretch>
            <a:fillRect/>
          </a:stretch>
        </p:blipFill>
        <p:spPr bwMode="auto">
          <a:xfrm>
            <a:off x="2576945" y="4703371"/>
            <a:ext cx="8823367" cy="2000250"/>
          </a:xfrm>
          <a:prstGeom prst="rect">
            <a:avLst/>
          </a:prstGeom>
          <a:noFill/>
          <a:ln w="9525">
            <a:noFill/>
            <a:miter lim="800000"/>
            <a:headEnd/>
            <a:tailEnd/>
          </a:ln>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xmlns="" val="422334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69" y="1899633"/>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811369" y="3774604"/>
            <a:ext cx="5067837" cy="1506829"/>
          </a:xfrm>
          <a:prstGeom prst="rect">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6304209" y="3774604"/>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85456" y="1163783"/>
            <a:ext cx="5067837" cy="2315688"/>
          </a:xfrm>
          <a:prstGeom prst="rect">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p:txBody>
      </p:sp>
      <p:sp>
        <p:nvSpPr>
          <p:cNvPr id="10" name="矩形 9"/>
          <p:cNvSpPr/>
          <p:nvPr/>
        </p:nvSpPr>
        <p:spPr>
          <a:xfrm>
            <a:off x="970536" y="2069306"/>
            <a:ext cx="958917" cy="400110"/>
          </a:xfrm>
          <a:prstGeom prst="rect">
            <a:avLst/>
          </a:prstGeom>
        </p:spPr>
        <p:txBody>
          <a:bodyPr wrap="none">
            <a:spAutoFit/>
          </a:bodyPr>
          <a:lstStyle/>
          <a:p>
            <a:r>
              <a:rPr lang="zh-CN" altLang="en-US" sz="2000" b="1" dirty="0" smtClean="0">
                <a:solidFill>
                  <a:schemeClr val="bg1"/>
                </a:solidFill>
              </a:rPr>
              <a:t>第一步</a:t>
            </a:r>
            <a:endParaRPr lang="zh-CN" altLang="en-US" sz="2000" b="1" dirty="0">
              <a:solidFill>
                <a:schemeClr val="bg1"/>
              </a:solidFill>
            </a:endParaRPr>
          </a:p>
        </p:txBody>
      </p:sp>
      <p:sp>
        <p:nvSpPr>
          <p:cNvPr id="11" name="文本框 10"/>
          <p:cNvSpPr txBox="1"/>
          <p:nvPr/>
        </p:nvSpPr>
        <p:spPr>
          <a:xfrm>
            <a:off x="6286835" y="1698170"/>
            <a:ext cx="4470788" cy="1938992"/>
          </a:xfrm>
          <a:prstGeom prst="rect">
            <a:avLst/>
          </a:prstGeom>
          <a:noFill/>
        </p:spPr>
        <p:txBody>
          <a:bodyPr wrap="square" rtlCol="0">
            <a:spAutoFit/>
          </a:bodyPr>
          <a:lstStyle/>
          <a:p>
            <a:r>
              <a:rPr lang="en-US" altLang="zh-CN" sz="1200" dirty="0" smtClean="0">
                <a:solidFill>
                  <a:schemeClr val="bg1"/>
                </a:solidFill>
              </a:rPr>
              <a:t>1.</a:t>
            </a:r>
            <a:r>
              <a:rPr lang="zh-CN" altLang="en-US" sz="1200" dirty="0" smtClean="0">
                <a:solidFill>
                  <a:schemeClr val="bg1"/>
                </a:solidFill>
              </a:rPr>
              <a:t>选择正确的经费项目</a:t>
            </a:r>
            <a:endParaRPr lang="en-US" altLang="zh-CN" sz="1200" dirty="0" smtClean="0">
              <a:solidFill>
                <a:schemeClr val="bg1"/>
              </a:solidFill>
            </a:endParaRPr>
          </a:p>
          <a:p>
            <a:r>
              <a:rPr lang="en-US" altLang="zh-CN" sz="1200" dirty="0" smtClean="0">
                <a:solidFill>
                  <a:schemeClr val="bg1"/>
                </a:solidFill>
              </a:rPr>
              <a:t>2.</a:t>
            </a:r>
            <a:r>
              <a:rPr lang="zh-CN" altLang="en-US" sz="1200" dirty="0" smtClean="0">
                <a:solidFill>
                  <a:schemeClr val="bg1"/>
                </a:solidFill>
              </a:rPr>
              <a:t>选择你要的业务类型</a:t>
            </a:r>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en-US" altLang="zh-CN" sz="1200" dirty="0" smtClean="0">
              <a:solidFill>
                <a:schemeClr val="bg1"/>
              </a:solidFill>
            </a:endParaRPr>
          </a:p>
          <a:p>
            <a:endParaRPr lang="zh-CN" altLang="en-US" sz="1200" dirty="0">
              <a:solidFill>
                <a:schemeClr val="bg1"/>
              </a:solidFill>
            </a:endParaRPr>
          </a:p>
        </p:txBody>
      </p:sp>
      <p:sp>
        <p:nvSpPr>
          <p:cNvPr id="12" name="矩形 11"/>
          <p:cNvSpPr/>
          <p:nvPr/>
        </p:nvSpPr>
        <p:spPr>
          <a:xfrm>
            <a:off x="6298710" y="1258785"/>
            <a:ext cx="5142755" cy="400110"/>
          </a:xfrm>
          <a:prstGeom prst="rect">
            <a:avLst/>
          </a:prstGeom>
        </p:spPr>
        <p:txBody>
          <a:bodyPr wrap="none">
            <a:spAutoFit/>
          </a:bodyPr>
          <a:lstStyle/>
          <a:p>
            <a:r>
              <a:rPr lang="zh-CN" altLang="en-US" sz="2000" b="1" dirty="0" smtClean="0">
                <a:solidFill>
                  <a:schemeClr val="bg1"/>
                </a:solidFill>
              </a:rPr>
              <a:t>第二步</a:t>
            </a:r>
            <a:r>
              <a:rPr lang="zh-CN" altLang="en-US" b="1" dirty="0" smtClean="0">
                <a:solidFill>
                  <a:srgbClr val="FFFF00"/>
                </a:solidFill>
              </a:rPr>
              <a:t>进入预约报销界面，开始“创建报销单”</a:t>
            </a:r>
            <a:endParaRPr lang="zh-CN" altLang="en-US" b="1" dirty="0">
              <a:solidFill>
                <a:srgbClr val="FFFF00"/>
              </a:solidFill>
            </a:endParaRPr>
          </a:p>
        </p:txBody>
      </p:sp>
      <p:sp>
        <p:nvSpPr>
          <p:cNvPr id="13" name="文本框 12"/>
          <p:cNvSpPr txBox="1"/>
          <p:nvPr/>
        </p:nvSpPr>
        <p:spPr>
          <a:xfrm>
            <a:off x="970536" y="4444118"/>
            <a:ext cx="4470788" cy="954107"/>
          </a:xfrm>
          <a:prstGeom prst="rect">
            <a:avLst/>
          </a:prstGeom>
          <a:noFill/>
        </p:spPr>
        <p:txBody>
          <a:bodyPr wrap="square" rtlCol="0">
            <a:spAutoFit/>
          </a:bodyPr>
          <a:lstStyle/>
          <a:p>
            <a:r>
              <a:rPr lang="zh-CN" altLang="en-US" sz="1200" dirty="0" smtClean="0">
                <a:solidFill>
                  <a:schemeClr val="bg1"/>
                </a:solidFill>
              </a:rPr>
              <a:t>按照界面提示“下一步”</a:t>
            </a:r>
            <a:endParaRPr lang="en-US" altLang="zh-CN" sz="1200" dirty="0" smtClean="0">
              <a:solidFill>
                <a:schemeClr val="bg1"/>
              </a:solidFill>
            </a:endParaRPr>
          </a:p>
          <a:p>
            <a:r>
              <a:rPr lang="zh-CN" altLang="en-US" sz="1600" b="1" dirty="0" smtClean="0">
                <a:solidFill>
                  <a:srgbClr val="FF0000"/>
                </a:solidFill>
              </a:rPr>
              <a:t>注意点：报销发票属于“电子发票”类型 ，在页面最下面必须录入电子发票相关信息</a:t>
            </a:r>
            <a:endParaRPr lang="en-US" altLang="zh-CN" sz="1600" b="1" dirty="0" smtClean="0">
              <a:solidFill>
                <a:srgbClr val="FF0000"/>
              </a:solidFill>
            </a:endParaRPr>
          </a:p>
          <a:p>
            <a:endParaRPr lang="zh-CN" altLang="en-US" sz="1200" dirty="0">
              <a:solidFill>
                <a:schemeClr val="bg1"/>
              </a:solidFill>
            </a:endParaRPr>
          </a:p>
        </p:txBody>
      </p:sp>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5" name="文本框 14"/>
          <p:cNvSpPr txBox="1"/>
          <p:nvPr/>
        </p:nvSpPr>
        <p:spPr>
          <a:xfrm>
            <a:off x="6381837" y="4147235"/>
            <a:ext cx="4460334" cy="954107"/>
          </a:xfrm>
          <a:prstGeom prst="rect">
            <a:avLst/>
          </a:prstGeom>
          <a:noFill/>
        </p:spPr>
        <p:txBody>
          <a:bodyPr wrap="square" rtlCol="0">
            <a:spAutoFit/>
          </a:bodyPr>
          <a:lstStyle/>
          <a:p>
            <a:r>
              <a:rPr lang="zh-CN" altLang="en-US" sz="1400" dirty="0" smtClean="0">
                <a:solidFill>
                  <a:schemeClr val="bg1"/>
                </a:solidFill>
              </a:rPr>
              <a:t>选择结算方式：个人报销选择“个人银行卡”，转账选择“汇款同城”和“电汇异地”，劳务费、津补贴发放选择“内转”，“现金”和“支票”需经过财务处负责人同意后才能使用。</a:t>
            </a:r>
            <a:endParaRPr lang="zh-CN" altLang="en-US" sz="1400" dirty="0">
              <a:solidFill>
                <a:schemeClr val="bg1"/>
              </a:solidFill>
            </a:endParaRPr>
          </a:p>
        </p:txBody>
      </p:sp>
      <p:sp>
        <p:nvSpPr>
          <p:cNvPr id="16" name="矩形 15"/>
          <p:cNvSpPr/>
          <p:nvPr/>
        </p:nvSpPr>
        <p:spPr>
          <a:xfrm>
            <a:off x="6488715" y="3794820"/>
            <a:ext cx="2959465" cy="400110"/>
          </a:xfrm>
          <a:prstGeom prst="rect">
            <a:avLst/>
          </a:prstGeom>
        </p:spPr>
        <p:txBody>
          <a:bodyPr wrap="none">
            <a:spAutoFit/>
          </a:bodyPr>
          <a:lstStyle/>
          <a:p>
            <a:r>
              <a:rPr lang="zh-CN" altLang="en-US" sz="2000" b="1" dirty="0" smtClean="0">
                <a:solidFill>
                  <a:schemeClr val="bg1"/>
                </a:solidFill>
              </a:rPr>
              <a:t>第四步  </a:t>
            </a:r>
            <a:r>
              <a:rPr lang="zh-CN" altLang="en-US" b="1" dirty="0" smtClean="0">
                <a:solidFill>
                  <a:srgbClr val="FFFF00"/>
                </a:solidFill>
              </a:rPr>
              <a:t>选择支付结算方式</a:t>
            </a:r>
            <a:endParaRPr lang="zh-CN" altLang="en-US" b="1" dirty="0">
              <a:solidFill>
                <a:srgbClr val="FFFF00"/>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77474" y="590853"/>
            <a:ext cx="3262432" cy="400110"/>
          </a:xfrm>
          <a:prstGeom prst="rect">
            <a:avLst/>
          </a:prstGeom>
        </p:spPr>
        <p:txBody>
          <a:bodyPr wrap="none">
            <a:spAutoFit/>
          </a:bodyPr>
          <a:lstStyle/>
          <a:p>
            <a:pPr algn="ctr"/>
            <a:r>
              <a:rPr lang="zh-CN" altLang="en-US" sz="2000" dirty="0" smtClean="0"/>
              <a:t>网上预约报销</a:t>
            </a:r>
            <a:r>
              <a:rPr lang="zh-CN" altLang="en-US" sz="2000" b="1" dirty="0" smtClean="0"/>
              <a:t>基本操作步骤</a:t>
            </a:r>
            <a:endParaRPr lang="zh-CN" altLang="en-US" sz="2000" b="1" dirty="0"/>
          </a:p>
        </p:txBody>
      </p:sp>
      <p:pic>
        <p:nvPicPr>
          <p:cNvPr id="2051" name="Picture 3"/>
          <p:cNvPicPr>
            <a:picLocks noChangeAspect="1" noChangeArrowheads="1"/>
          </p:cNvPicPr>
          <p:nvPr/>
        </p:nvPicPr>
        <p:blipFill>
          <a:blip r:embed="rId2" cstate="print"/>
          <a:srcRect/>
          <a:stretch>
            <a:fillRect/>
          </a:stretch>
        </p:blipFill>
        <p:spPr bwMode="auto">
          <a:xfrm>
            <a:off x="1923803" y="1966232"/>
            <a:ext cx="3075709" cy="1335108"/>
          </a:xfrm>
          <a:prstGeom prst="rect">
            <a:avLst/>
          </a:prstGeom>
          <a:noFill/>
          <a:ln w="9525">
            <a:noFill/>
            <a:miter lim="800000"/>
            <a:headEnd/>
            <a:tailEnd/>
          </a:ln>
        </p:spPr>
      </p:pic>
      <p:sp>
        <p:nvSpPr>
          <p:cNvPr id="22" name="TextBox 21"/>
          <p:cNvSpPr txBox="1"/>
          <p:nvPr/>
        </p:nvSpPr>
        <p:spPr>
          <a:xfrm>
            <a:off x="5034925" y="1911927"/>
            <a:ext cx="677108" cy="1460665"/>
          </a:xfrm>
          <a:prstGeom prst="rect">
            <a:avLst/>
          </a:prstGeom>
          <a:noFill/>
        </p:spPr>
        <p:txBody>
          <a:bodyPr vert="eaVert" wrap="square" rtlCol="0">
            <a:spAutoFit/>
          </a:bodyPr>
          <a:lstStyle/>
          <a:p>
            <a:r>
              <a:rPr lang="zh-CN" altLang="en-US" sz="1600" b="1" dirty="0" smtClean="0">
                <a:solidFill>
                  <a:srgbClr val="FFFF00"/>
                </a:solidFill>
              </a:rPr>
              <a:t>单击“预约报销”模块</a:t>
            </a:r>
            <a:endParaRPr lang="zh-CN" altLang="en-US" sz="1600" b="1" dirty="0">
              <a:solidFill>
                <a:srgbClr val="FFFF00"/>
              </a:solidFill>
            </a:endParaRPr>
          </a:p>
        </p:txBody>
      </p:sp>
      <p:pic>
        <p:nvPicPr>
          <p:cNvPr id="2052" name="Picture 4"/>
          <p:cNvPicPr>
            <a:picLocks noChangeAspect="1" noChangeArrowheads="1"/>
          </p:cNvPicPr>
          <p:nvPr/>
        </p:nvPicPr>
        <p:blipFill>
          <a:blip r:embed="rId3" cstate="print"/>
          <a:srcRect/>
          <a:stretch>
            <a:fillRect/>
          </a:stretch>
        </p:blipFill>
        <p:spPr bwMode="auto">
          <a:xfrm>
            <a:off x="6376678" y="2320760"/>
            <a:ext cx="3333750" cy="1123950"/>
          </a:xfrm>
          <a:prstGeom prst="rect">
            <a:avLst/>
          </a:prstGeom>
          <a:noFill/>
          <a:ln w="9525">
            <a:noFill/>
            <a:miter lim="800000"/>
            <a:headEnd/>
            <a:tailEnd/>
          </a:ln>
        </p:spPr>
      </p:pic>
      <p:sp>
        <p:nvSpPr>
          <p:cNvPr id="23" name="下箭头 22">
            <a:hlinkClick r:id="rId4" action="ppaction://hlinksldjump"/>
          </p:cNvPr>
          <p:cNvSpPr/>
          <p:nvPr/>
        </p:nvSpPr>
        <p:spPr>
          <a:xfrm>
            <a:off x="10557163" y="1733798"/>
            <a:ext cx="451262" cy="581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69" y="1163363"/>
            <a:ext cx="5067837" cy="1506829"/>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899284" y="1214282"/>
            <a:ext cx="3493264" cy="707886"/>
          </a:xfrm>
          <a:prstGeom prst="rect">
            <a:avLst/>
          </a:prstGeom>
        </p:spPr>
        <p:txBody>
          <a:bodyPr wrap="none">
            <a:spAutoFit/>
          </a:bodyPr>
          <a:lstStyle/>
          <a:p>
            <a:r>
              <a:rPr lang="zh-CN" altLang="en-US" sz="2000" b="1" dirty="0" smtClean="0">
                <a:solidFill>
                  <a:schemeClr val="bg1"/>
                </a:solidFill>
              </a:rPr>
              <a:t>第五步   </a:t>
            </a:r>
            <a:r>
              <a:rPr lang="zh-CN" altLang="en-US" sz="2000" b="1" dirty="0" smtClean="0">
                <a:solidFill>
                  <a:srgbClr val="FFFF00"/>
                </a:solidFill>
              </a:rPr>
              <a:t>预约报销单交单日期</a:t>
            </a:r>
            <a:endParaRPr lang="en-US" altLang="zh-CN" sz="2000" b="1" dirty="0" smtClean="0">
              <a:solidFill>
                <a:srgbClr val="FFFF00"/>
              </a:solidFill>
            </a:endParaRPr>
          </a:p>
          <a:p>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77474" y="590853"/>
            <a:ext cx="3262432" cy="400110"/>
          </a:xfrm>
          <a:prstGeom prst="rect">
            <a:avLst/>
          </a:prstGeom>
        </p:spPr>
        <p:txBody>
          <a:bodyPr wrap="none">
            <a:spAutoFit/>
          </a:bodyPr>
          <a:lstStyle/>
          <a:p>
            <a:pPr algn="ctr"/>
            <a:r>
              <a:rPr lang="zh-CN" altLang="en-US" sz="2000" dirty="0" smtClean="0"/>
              <a:t>网上预约报销</a:t>
            </a:r>
            <a:r>
              <a:rPr lang="zh-CN" altLang="en-US" sz="2000" b="1" dirty="0" smtClean="0"/>
              <a:t>基本操作步骤</a:t>
            </a:r>
            <a:endParaRPr lang="zh-CN" altLang="en-US" sz="2000" b="1" dirty="0"/>
          </a:p>
        </p:txBody>
      </p:sp>
      <p:pic>
        <p:nvPicPr>
          <p:cNvPr id="2050" name="Picture 2"/>
          <p:cNvPicPr>
            <a:picLocks noChangeAspect="1" noChangeArrowheads="1"/>
          </p:cNvPicPr>
          <p:nvPr/>
        </p:nvPicPr>
        <p:blipFill>
          <a:blip r:embed="rId2" cstate="print"/>
          <a:srcRect/>
          <a:stretch>
            <a:fillRect/>
          </a:stretch>
        </p:blipFill>
        <p:spPr bwMode="auto">
          <a:xfrm>
            <a:off x="227054" y="2731077"/>
            <a:ext cx="9267825" cy="3467841"/>
          </a:xfrm>
          <a:prstGeom prst="rect">
            <a:avLst/>
          </a:prstGeom>
          <a:noFill/>
          <a:ln w="9525">
            <a:noFill/>
            <a:miter lim="800000"/>
            <a:headEnd/>
            <a:tailEnd/>
          </a:ln>
        </p:spPr>
      </p:pic>
      <p:sp>
        <p:nvSpPr>
          <p:cNvPr id="23" name="TextBox 22"/>
          <p:cNvSpPr txBox="1"/>
          <p:nvPr/>
        </p:nvSpPr>
        <p:spPr>
          <a:xfrm>
            <a:off x="1484414" y="1508167"/>
            <a:ext cx="3776353" cy="1200329"/>
          </a:xfrm>
          <a:prstGeom prst="rect">
            <a:avLst/>
          </a:prstGeom>
          <a:noFill/>
        </p:spPr>
        <p:txBody>
          <a:bodyPr wrap="square" rtlCol="0">
            <a:spAutoFit/>
          </a:bodyPr>
          <a:lstStyle/>
          <a:p>
            <a:r>
              <a:rPr lang="zh-CN" altLang="en-US" dirty="0" smtClean="0"/>
              <a:t>选择报销单预约交单日期，选择每周二和周五有“</a:t>
            </a:r>
            <a:r>
              <a:rPr lang="en-US" altLang="zh-CN" dirty="0" smtClean="0"/>
              <a:t>+</a:t>
            </a:r>
            <a:r>
              <a:rPr lang="zh-CN" altLang="en-US" dirty="0" smtClean="0"/>
              <a:t>”标志的时间段</a:t>
            </a:r>
          </a:p>
          <a:p>
            <a:r>
              <a:rPr lang="zh-CN" altLang="en-US" dirty="0" smtClean="0"/>
              <a:t>。财务处目前对开放的交单日期限号</a:t>
            </a:r>
            <a:r>
              <a:rPr lang="en-US" altLang="zh-CN" dirty="0" smtClean="0"/>
              <a:t>200</a:t>
            </a:r>
            <a:r>
              <a:rPr lang="zh-CN" altLang="en-US" dirty="0" smtClean="0"/>
              <a:t>个</a:t>
            </a:r>
            <a:r>
              <a:rPr lang="en-US" altLang="zh-CN" dirty="0" smtClean="0"/>
              <a:t>/</a:t>
            </a:r>
            <a:r>
              <a:rPr lang="zh-CN" altLang="en-US" dirty="0" smtClean="0"/>
              <a:t>每日。</a:t>
            </a:r>
            <a:endParaRPr lang="zh-CN" altLang="en-US" dirty="0"/>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1370" y="1163362"/>
            <a:ext cx="2620600" cy="4714923"/>
          </a:xfrm>
          <a:prstGeom prst="rect">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 name="矩形 9"/>
          <p:cNvSpPr/>
          <p:nvPr/>
        </p:nvSpPr>
        <p:spPr>
          <a:xfrm>
            <a:off x="899284" y="1273659"/>
            <a:ext cx="958917" cy="400110"/>
          </a:xfrm>
          <a:prstGeom prst="rect">
            <a:avLst/>
          </a:prstGeom>
        </p:spPr>
        <p:txBody>
          <a:bodyPr wrap="none">
            <a:spAutoFit/>
          </a:bodyPr>
          <a:lstStyle/>
          <a:p>
            <a:r>
              <a:rPr lang="zh-CN" altLang="en-US" sz="2000" b="1" dirty="0" smtClean="0">
                <a:solidFill>
                  <a:schemeClr val="bg1"/>
                </a:solidFill>
              </a:rPr>
              <a:t>第六步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577474" y="590853"/>
            <a:ext cx="3262432" cy="400110"/>
          </a:xfrm>
          <a:prstGeom prst="rect">
            <a:avLst/>
          </a:prstGeom>
        </p:spPr>
        <p:txBody>
          <a:bodyPr wrap="none">
            <a:spAutoFit/>
          </a:bodyPr>
          <a:lstStyle/>
          <a:p>
            <a:pPr algn="ctr"/>
            <a:r>
              <a:rPr lang="zh-CN" altLang="en-US" sz="2000" dirty="0" smtClean="0"/>
              <a:t>网上预约报销</a:t>
            </a:r>
            <a:r>
              <a:rPr lang="zh-CN" altLang="en-US" sz="2000" b="1" dirty="0" smtClean="0"/>
              <a:t>基本操作步骤</a:t>
            </a:r>
            <a:endParaRPr lang="zh-CN" altLang="en-US" sz="2000" b="1" dirty="0"/>
          </a:p>
        </p:txBody>
      </p:sp>
      <p:sp>
        <p:nvSpPr>
          <p:cNvPr id="23" name="TextBox 22"/>
          <p:cNvSpPr txBox="1"/>
          <p:nvPr/>
        </p:nvSpPr>
        <p:spPr>
          <a:xfrm>
            <a:off x="1009403" y="1650670"/>
            <a:ext cx="1911928" cy="646331"/>
          </a:xfrm>
          <a:prstGeom prst="rect">
            <a:avLst/>
          </a:prstGeom>
          <a:noFill/>
        </p:spPr>
        <p:txBody>
          <a:bodyPr wrap="square" rtlCol="0">
            <a:spAutoFit/>
          </a:bodyPr>
          <a:lstStyle/>
          <a:p>
            <a:r>
              <a:rPr lang="zh-CN" altLang="en-US" dirty="0" smtClean="0"/>
              <a:t>。</a:t>
            </a:r>
            <a:endParaRPr lang="en-US" altLang="zh-CN" dirty="0" smtClean="0"/>
          </a:p>
          <a:p>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3844637" y="940482"/>
            <a:ext cx="7425046" cy="4785960"/>
          </a:xfrm>
          <a:prstGeom prst="rect">
            <a:avLst/>
          </a:prstGeom>
          <a:noFill/>
          <a:ln w="9525">
            <a:noFill/>
            <a:miter lim="800000"/>
            <a:headEnd/>
            <a:tailEnd/>
          </a:ln>
        </p:spPr>
      </p:pic>
      <p:sp>
        <p:nvSpPr>
          <p:cNvPr id="9" name="上箭头 8">
            <a:hlinkClick r:id="rId3" action="ppaction://hlinksldjump"/>
          </p:cNvPr>
          <p:cNvSpPr/>
          <p:nvPr/>
        </p:nvSpPr>
        <p:spPr>
          <a:xfrm>
            <a:off x="3313215" y="5569527"/>
            <a:ext cx="688769" cy="1080654"/>
          </a:xfrm>
          <a:prstGeom prst="up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021278" y="1698172"/>
            <a:ext cx="2280062" cy="4247317"/>
          </a:xfrm>
          <a:prstGeom prst="rect">
            <a:avLst/>
          </a:prstGeom>
          <a:noFill/>
        </p:spPr>
        <p:txBody>
          <a:bodyPr wrap="square" rtlCol="0">
            <a:spAutoFit/>
          </a:bodyPr>
          <a:lstStyle/>
          <a:p>
            <a:r>
              <a:rPr lang="zh-CN" altLang="en-US" b="1" dirty="0" smtClean="0">
                <a:solidFill>
                  <a:srgbClr val="FFFF00"/>
                </a:solidFill>
              </a:rPr>
              <a:t>打印报销单、审批签字、交单</a:t>
            </a:r>
            <a:endParaRPr lang="en-US" altLang="zh-CN" b="1" dirty="0" smtClean="0">
              <a:solidFill>
                <a:srgbClr val="FFFF00"/>
              </a:solidFill>
            </a:endParaRPr>
          </a:p>
          <a:p>
            <a:r>
              <a:rPr lang="zh-CN" altLang="en-US" dirty="0" smtClean="0">
                <a:solidFill>
                  <a:schemeClr val="accent5">
                    <a:lumMod val="75000"/>
                  </a:schemeClr>
                </a:solidFill>
              </a:rPr>
              <a:t>必须用“火狐”浏览器才能打印出正确的格式，该格式已按照财务凭证装订要求设置，</a:t>
            </a:r>
            <a:r>
              <a:rPr lang="en-US" altLang="zh-CN" dirty="0" smtClean="0">
                <a:solidFill>
                  <a:schemeClr val="accent5">
                    <a:lumMod val="75000"/>
                  </a:schemeClr>
                </a:solidFill>
              </a:rPr>
              <a:t>A4</a:t>
            </a:r>
            <a:r>
              <a:rPr lang="zh-CN" altLang="en-US" dirty="0" smtClean="0">
                <a:solidFill>
                  <a:schemeClr val="accent5">
                    <a:lumMod val="75000"/>
                  </a:schemeClr>
                </a:solidFill>
              </a:rPr>
              <a:t>纸打印，沿着单号下面的虚线裁剪下来。</a:t>
            </a:r>
            <a:endParaRPr lang="en-US" altLang="zh-CN" dirty="0" smtClean="0">
              <a:solidFill>
                <a:schemeClr val="accent5">
                  <a:lumMod val="75000"/>
                </a:schemeClr>
              </a:solidFill>
            </a:endParaRPr>
          </a:p>
          <a:p>
            <a:r>
              <a:rPr lang="zh-CN" altLang="en-US" dirty="0" smtClean="0">
                <a:solidFill>
                  <a:schemeClr val="accent5">
                    <a:lumMod val="75000"/>
                  </a:schemeClr>
                </a:solidFill>
              </a:rPr>
              <a:t>根据审批要求由相关领导签字后，把发票和清单明细用胶水粘贴在本报销单后面交至财务处柜面规定收单篮筐内。</a:t>
            </a:r>
            <a:endParaRPr lang="zh-CN" altLang="en-US" dirty="0">
              <a:solidFill>
                <a:schemeClr val="accent5">
                  <a:lumMod val="75000"/>
                </a:schemeClr>
              </a:solidFill>
            </a:endParaRPr>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7434" y="590853"/>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1026" name="Picture 2"/>
          <p:cNvPicPr>
            <a:picLocks noChangeAspect="1" noChangeArrowheads="1"/>
          </p:cNvPicPr>
          <p:nvPr/>
        </p:nvPicPr>
        <p:blipFill>
          <a:blip r:embed="rId2" cstate="print"/>
          <a:srcRect/>
          <a:stretch>
            <a:fillRect/>
          </a:stretch>
        </p:blipFill>
        <p:spPr bwMode="auto">
          <a:xfrm>
            <a:off x="609292" y="1273135"/>
            <a:ext cx="9382125" cy="4953000"/>
          </a:xfrm>
          <a:prstGeom prst="rect">
            <a:avLst/>
          </a:prstGeom>
          <a:noFill/>
          <a:ln w="9525">
            <a:noFill/>
            <a:miter lim="800000"/>
            <a:headEnd/>
            <a:tailEnd/>
          </a:ln>
        </p:spPr>
      </p:pic>
      <p:sp>
        <p:nvSpPr>
          <p:cNvPr id="25" name="TextBox 24"/>
          <p:cNvSpPr txBox="1"/>
          <p:nvPr/>
        </p:nvSpPr>
        <p:spPr>
          <a:xfrm>
            <a:off x="10284031" y="1187532"/>
            <a:ext cx="1567543" cy="5355312"/>
          </a:xfrm>
          <a:prstGeom prst="rect">
            <a:avLst/>
          </a:prstGeom>
          <a:noFill/>
        </p:spPr>
        <p:txBody>
          <a:bodyPr wrap="square" rtlCol="0">
            <a:spAutoFit/>
          </a:bodyPr>
          <a:lstStyle/>
          <a:p>
            <a:r>
              <a:rPr lang="zh-CN" altLang="en-US" dirty="0" smtClean="0">
                <a:solidFill>
                  <a:schemeClr val="accent2">
                    <a:lumMod val="75000"/>
                  </a:schemeClr>
                </a:solidFill>
              </a:rPr>
              <a:t>注意点：</a:t>
            </a:r>
            <a:r>
              <a:rPr lang="en-US" altLang="zh-CN" dirty="0" smtClean="0">
                <a:solidFill>
                  <a:schemeClr val="accent2">
                    <a:lumMod val="75000"/>
                  </a:schemeClr>
                </a:solidFill>
              </a:rPr>
              <a:t>1.</a:t>
            </a:r>
            <a:r>
              <a:rPr lang="zh-CN" altLang="en-US" dirty="0" smtClean="0">
                <a:solidFill>
                  <a:schemeClr val="accent2">
                    <a:lumMod val="75000"/>
                  </a:schemeClr>
                </a:solidFill>
              </a:rPr>
              <a:t>打</a:t>
            </a:r>
            <a:r>
              <a:rPr lang="en-US" altLang="zh-CN" dirty="0" smtClean="0">
                <a:solidFill>
                  <a:schemeClr val="accent2">
                    <a:lumMod val="75000"/>
                  </a:schemeClr>
                </a:solidFill>
              </a:rPr>
              <a:t>*</a:t>
            </a:r>
            <a:r>
              <a:rPr lang="zh-CN" altLang="en-US" dirty="0" smtClean="0">
                <a:solidFill>
                  <a:schemeClr val="accent2">
                    <a:lumMod val="75000"/>
                  </a:schemeClr>
                </a:solidFill>
              </a:rPr>
              <a:t>号的必须填写。</a:t>
            </a:r>
            <a:r>
              <a:rPr lang="en-US" altLang="zh-CN" dirty="0" smtClean="0">
                <a:solidFill>
                  <a:schemeClr val="accent2">
                    <a:lumMod val="75000"/>
                  </a:schemeClr>
                </a:solidFill>
              </a:rPr>
              <a:t>2.</a:t>
            </a:r>
            <a:r>
              <a:rPr lang="zh-CN" altLang="en-US" dirty="0" smtClean="0">
                <a:solidFill>
                  <a:schemeClr val="accent2">
                    <a:lumMod val="75000"/>
                  </a:schemeClr>
                </a:solidFill>
              </a:rPr>
              <a:t>“报销项内容”根据实际分类内容可以增加。比如说你一张报销单有两个以上的报销内容，就可以点前面的“</a:t>
            </a:r>
            <a:r>
              <a:rPr lang="en-US" altLang="zh-CN" dirty="0" smtClean="0">
                <a:solidFill>
                  <a:schemeClr val="accent2">
                    <a:lumMod val="75000"/>
                  </a:schemeClr>
                </a:solidFill>
              </a:rPr>
              <a:t>+</a:t>
            </a:r>
            <a:r>
              <a:rPr lang="zh-CN" altLang="en-US" dirty="0" smtClean="0">
                <a:solidFill>
                  <a:schemeClr val="accent2">
                    <a:lumMod val="75000"/>
                  </a:schemeClr>
                </a:solidFill>
              </a:rPr>
              <a:t>”进行增加。</a:t>
            </a:r>
            <a:r>
              <a:rPr lang="en-US" altLang="zh-CN" dirty="0" smtClean="0">
                <a:solidFill>
                  <a:schemeClr val="accent2">
                    <a:lumMod val="75000"/>
                  </a:schemeClr>
                </a:solidFill>
              </a:rPr>
              <a:t>3.</a:t>
            </a:r>
            <a:r>
              <a:rPr lang="zh-CN" altLang="en-US" dirty="0" smtClean="0">
                <a:solidFill>
                  <a:schemeClr val="accent2">
                    <a:lumMod val="75000"/>
                  </a:schemeClr>
                </a:solidFill>
              </a:rPr>
              <a:t>如果发票是电子发票的填写发票信息，发票号是发票上有</a:t>
            </a:r>
            <a:r>
              <a:rPr lang="en-US" altLang="zh-CN" dirty="0" smtClean="0">
                <a:solidFill>
                  <a:schemeClr val="accent2">
                    <a:lumMod val="75000"/>
                  </a:schemeClr>
                </a:solidFill>
              </a:rPr>
              <a:t>NO.</a:t>
            </a:r>
            <a:r>
              <a:rPr lang="zh-CN" altLang="en-US" dirty="0" smtClean="0">
                <a:solidFill>
                  <a:schemeClr val="accent2">
                    <a:lumMod val="75000"/>
                  </a:schemeClr>
                </a:solidFill>
              </a:rPr>
              <a:t>标志的，另一个则是发票标识。</a:t>
            </a:r>
            <a:endParaRPr lang="zh-CN" altLang="en-US" dirty="0">
              <a:solidFill>
                <a:schemeClr val="accent2">
                  <a:lumMod val="75000"/>
                </a:schemeClr>
              </a:solidFill>
            </a:endParaRPr>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70536" y="3996700"/>
            <a:ext cx="958917" cy="400110"/>
          </a:xfrm>
          <a:prstGeom prst="rect">
            <a:avLst/>
          </a:prstGeom>
        </p:spPr>
        <p:txBody>
          <a:bodyPr wrap="none">
            <a:spAutoFit/>
          </a:bodyPr>
          <a:lstStyle/>
          <a:p>
            <a:r>
              <a:rPr lang="zh-CN" altLang="en-US" sz="2000" b="1" dirty="0" smtClean="0">
                <a:solidFill>
                  <a:schemeClr val="bg1"/>
                </a:solidFill>
              </a:rPr>
              <a:t>第三步</a:t>
            </a:r>
            <a:endParaRPr lang="zh-CN" altLang="en-US" sz="2000" b="1" dirty="0">
              <a:solidFill>
                <a:schemeClr val="bg1"/>
              </a:solidFill>
            </a:endParaRPr>
          </a:p>
        </p:txBody>
      </p:sp>
      <p:sp>
        <p:nvSpPr>
          <p:cNvPr id="17" name="椭圆 16"/>
          <p:cNvSpPr/>
          <p:nvPr/>
        </p:nvSpPr>
        <p:spPr>
          <a:xfrm>
            <a:off x="-1226820" y="-1346917"/>
            <a:ext cx="2453640" cy="2453640"/>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34235" y="314138"/>
            <a:ext cx="792585" cy="792585"/>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7433" y="590853"/>
            <a:ext cx="5461752" cy="400110"/>
          </a:xfrm>
          <a:prstGeom prst="rect">
            <a:avLst/>
          </a:prstGeom>
        </p:spPr>
        <p:txBody>
          <a:bodyPr wrap="none">
            <a:spAutoFit/>
          </a:bodyPr>
          <a:lstStyle/>
          <a:p>
            <a:pPr algn="ctr"/>
            <a:r>
              <a:rPr lang="zh-CN" altLang="en-US" sz="2000" dirty="0" smtClean="0"/>
              <a:t>网上预约报销</a:t>
            </a:r>
            <a:r>
              <a:rPr lang="zh-CN" altLang="en-US" sz="2000" b="1" dirty="0" smtClean="0"/>
              <a:t>模块之一</a:t>
            </a:r>
            <a:r>
              <a:rPr lang="en-US" altLang="zh-CN" sz="2000" dirty="0" smtClean="0"/>
              <a:t>-----</a:t>
            </a:r>
            <a:r>
              <a:rPr lang="zh-CN" altLang="en-US" sz="2000" b="1" dirty="0" smtClean="0"/>
              <a:t>日常业务报销操作</a:t>
            </a:r>
            <a:endParaRPr lang="zh-CN" altLang="en-US" sz="2000" dirty="0"/>
          </a:p>
        </p:txBody>
      </p:sp>
      <p:pic>
        <p:nvPicPr>
          <p:cNvPr id="2050" name="Picture 2"/>
          <p:cNvPicPr>
            <a:picLocks noChangeAspect="1" noChangeArrowheads="1"/>
          </p:cNvPicPr>
          <p:nvPr/>
        </p:nvPicPr>
        <p:blipFill>
          <a:blip r:embed="rId2" cstate="print"/>
          <a:srcRect/>
          <a:stretch>
            <a:fillRect/>
          </a:stretch>
        </p:blipFill>
        <p:spPr bwMode="auto">
          <a:xfrm>
            <a:off x="545151" y="1104592"/>
            <a:ext cx="9391650" cy="3057525"/>
          </a:xfrm>
          <a:prstGeom prst="rect">
            <a:avLst/>
          </a:prstGeom>
          <a:noFill/>
          <a:ln w="9525">
            <a:noFill/>
            <a:miter lim="800000"/>
            <a:headEnd/>
            <a:tailEnd/>
          </a:ln>
        </p:spPr>
      </p:pic>
      <p:sp>
        <p:nvSpPr>
          <p:cNvPr id="8" name="TextBox 7"/>
          <p:cNvSpPr txBox="1"/>
          <p:nvPr/>
        </p:nvSpPr>
        <p:spPr>
          <a:xfrm>
            <a:off x="581891" y="4286993"/>
            <a:ext cx="5343896" cy="1200329"/>
          </a:xfrm>
          <a:prstGeom prst="rect">
            <a:avLst/>
          </a:prstGeom>
          <a:noFill/>
        </p:spPr>
        <p:txBody>
          <a:bodyPr wrap="square" rtlCol="0">
            <a:spAutoFit/>
          </a:bodyPr>
          <a:lstStyle/>
          <a:p>
            <a:r>
              <a:rPr lang="zh-CN" altLang="en-US" dirty="0" smtClean="0"/>
              <a:t>日常报销一般选择“个人银行卡”，“选择”校内人员的工号或名字确认信息后点下一步。如果一单报销单有多个收款人也是可以的，按“</a:t>
            </a:r>
            <a:r>
              <a:rPr lang="en-US" altLang="zh-CN" dirty="0" smtClean="0"/>
              <a:t>+</a:t>
            </a:r>
            <a:r>
              <a:rPr lang="zh-CN" altLang="en-US" dirty="0" smtClean="0"/>
              <a:t>”增加，分配好每人实收金额。</a:t>
            </a:r>
            <a:endParaRPr lang="zh-CN" altLang="en-US" dirty="0"/>
          </a:p>
        </p:txBody>
      </p:sp>
    </p:spTree>
    <p:extLst>
      <p:ext uri="{BB962C8B-B14F-4D97-AF65-F5344CB8AC3E}">
        <p14:creationId xmlns:p14="http://schemas.microsoft.com/office/powerpoint/2010/main" xmlns="" val="724676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3331</TotalTime>
  <Words>2362</Words>
  <Application>Microsoft Office PowerPoint</Application>
  <PresentationFormat>Custom</PresentationFormat>
  <Paragraphs>139</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宋体</vt:lpstr>
      <vt:lpstr>等线</vt:lpstr>
      <vt:lpstr>Gotham Rounded Medium</vt:lpstr>
      <vt:lpstr>Impact</vt:lpstr>
      <vt:lpstr>微软雅黑</vt:lpstr>
      <vt:lpstr>方正豪体简体</vt:lpstr>
      <vt:lpstr>等线 Light</vt:lpstr>
      <vt:lpstr>Calibri</vt:lpstr>
      <vt:lpstr>黑体</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江杰</dc:creator>
  <cp:lastModifiedBy>Administrator</cp:lastModifiedBy>
  <cp:revision>316</cp:revision>
  <dcterms:created xsi:type="dcterms:W3CDTF">2016-01-19T08:46:18Z</dcterms:created>
  <dcterms:modified xsi:type="dcterms:W3CDTF">2018-03-20T07:43:40Z</dcterms:modified>
</cp:coreProperties>
</file>